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Anton" charset="1" panose="00000500000000000000"/>
      <p:regular r:id="rId11"/>
    </p:embeddedFont>
    <p:embeddedFont>
      <p:font typeface="Anton Italics" charset="1" panose="00000500000000000000"/>
      <p:regular r:id="rId12"/>
    </p:embeddedFont>
    <p:embeddedFont>
      <p:font typeface="Ara Hamah Alfidaa" charset="1" panose="00000500000000000000"/>
      <p:regular r:id="rId13"/>
    </p:embeddedFont>
    <p:embeddedFont>
      <p:font typeface="Ara Hamah Alfidaa Italics" charset="1" panose="00000500000000000000"/>
      <p:regular r:id="rId14"/>
    </p:embeddedFont>
    <p:embeddedFont>
      <p:font typeface="Helios" charset="1" panose="020B0504020202020204"/>
      <p:regular r:id="rId15"/>
    </p:embeddedFont>
    <p:embeddedFont>
      <p:font typeface="Helios Bold" charset="1" panose="020B0704020202020204"/>
      <p:regular r:id="rId16"/>
    </p:embeddedFont>
    <p:embeddedFont>
      <p:font typeface="Helios Italics" charset="1" panose="020B0503020202090204"/>
      <p:regular r:id="rId17"/>
    </p:embeddedFont>
    <p:embeddedFont>
      <p:font typeface="Helios Bold Italics" charset="1" panose="020B0703020202090204"/>
      <p:regular r:id="rId18"/>
    </p:embeddedFont>
    <p:embeddedFont>
      <p:font typeface="Fahkwang" charset="1" panose="00000500000000000000"/>
      <p:regular r:id="rId19"/>
    </p:embeddedFont>
    <p:embeddedFont>
      <p:font typeface="Fahkwang Bold" charset="1" panose="00000800000000000000"/>
      <p:regular r:id="rId20"/>
    </p:embeddedFont>
    <p:embeddedFont>
      <p:font typeface="Fahkwang Italics" charset="1" panose="00000500000000000000"/>
      <p:regular r:id="rId21"/>
    </p:embeddedFont>
    <p:embeddedFont>
      <p:font typeface="Fahkwang Bold Italics" charset="1" panose="00000800000000000000"/>
      <p:regular r:id="rId22"/>
    </p:embeddedFont>
    <p:embeddedFont>
      <p:font typeface="Fahkwang Extra-Light" charset="1" panose="00000300000000000000"/>
      <p:regular r:id="rId23"/>
    </p:embeddedFont>
    <p:embeddedFont>
      <p:font typeface="Fahkwang Extra-Light Italics" charset="1" panose="00000300000000000000"/>
      <p:regular r:id="rId24"/>
    </p:embeddedFont>
    <p:embeddedFont>
      <p:font typeface="Fahkwang Medium" charset="1" panose="00000600000000000000"/>
      <p:regular r:id="rId25"/>
    </p:embeddedFont>
    <p:embeddedFont>
      <p:font typeface="Fahkwang Medium Italics" charset="1" panose="00000600000000000000"/>
      <p:regular r:id="rId26"/>
    </p:embeddedFont>
    <p:embeddedFont>
      <p:font typeface="TT Chocolates" charset="1" panose="02000503020000020003"/>
      <p:regular r:id="rId27"/>
    </p:embeddedFont>
    <p:embeddedFont>
      <p:font typeface="TT Chocolates Bold" charset="1" panose="02000803020000020003"/>
      <p:regular r:id="rId28"/>
    </p:embeddedFont>
    <p:embeddedFont>
      <p:font typeface="TT Chocolates Italics" charset="1" panose="02000503020000090003"/>
      <p:regular r:id="rId29"/>
    </p:embeddedFont>
    <p:embeddedFont>
      <p:font typeface="TT Chocolates Bold Italics" charset="1" panose="02000803030000090003"/>
      <p:regular r:id="rId30"/>
    </p:embeddedFont>
    <p:embeddedFont>
      <p:font typeface="TT Chocolates Extra-Light" charset="1" panose="02000503030000020003"/>
      <p:regular r:id="rId31"/>
    </p:embeddedFont>
    <p:embeddedFont>
      <p:font typeface="TT Chocolates Extra-Light Italics" charset="1" panose="02000503030000090003"/>
      <p:regular r:id="rId32"/>
    </p:embeddedFont>
    <p:embeddedFont>
      <p:font typeface="TT Chocolates Light Italics" charset="1" panose="02000503030000090003"/>
      <p:regular r:id="rId33"/>
    </p:embeddedFont>
    <p:embeddedFont>
      <p:font typeface="TT Chocolates Ultra-Bold" charset="1" panose="02000903040000020003"/>
      <p:regular r:id="rId34"/>
    </p:embeddedFont>
    <p:embeddedFont>
      <p:font typeface="TT Chocolates Ultra-Bold Italics" charset="1" panose="02000903050000090003"/>
      <p:regular r:id="rId35"/>
    </p:embeddedFont>
    <p:embeddedFont>
      <p:font typeface="Now" charset="1" panose="00000500000000000000"/>
      <p:regular r:id="rId36"/>
    </p:embeddedFont>
    <p:embeddedFont>
      <p:font typeface="Now Bold" charset="1" panose="00000800000000000000"/>
      <p:regular r:id="rId37"/>
    </p:embeddedFont>
    <p:embeddedFont>
      <p:font typeface="Now Thin" charset="1" panose="00000300000000000000"/>
      <p:regular r:id="rId38"/>
    </p:embeddedFont>
    <p:embeddedFont>
      <p:font typeface="Now Light" charset="1" panose="00000400000000000000"/>
      <p:regular r:id="rId39"/>
    </p:embeddedFont>
    <p:embeddedFont>
      <p:font typeface="Now Medium" charset="1" panose="00000600000000000000"/>
      <p:regular r:id="rId40"/>
    </p:embeddedFont>
    <p:embeddedFont>
      <p:font typeface="Now Heavy" charset="1" panose="00000A00000000000000"/>
      <p:regular r:id="rId41"/>
    </p:embeddedFont>
    <p:embeddedFont>
      <p:font typeface="Inter" charset="1" panose="020B0502030000000004"/>
      <p:regular r:id="rId42"/>
    </p:embeddedFont>
    <p:embeddedFont>
      <p:font typeface="Inter Bold" charset="1" panose="020B0802030000000004"/>
      <p:regular r:id="rId43"/>
    </p:embeddedFont>
    <p:embeddedFont>
      <p:font typeface="Inter Italics" charset="1" panose="020B0502030000000004"/>
      <p:regular r:id="rId44"/>
    </p:embeddedFont>
    <p:embeddedFont>
      <p:font typeface="Inter Bold Italics" charset="1" panose="020B0802030000000004"/>
      <p:regular r:id="rId45"/>
    </p:embeddedFont>
    <p:embeddedFont>
      <p:font typeface="Inter Thin" charset="1" panose="020B0A02050000000004"/>
      <p:regular r:id="rId46"/>
    </p:embeddedFont>
    <p:embeddedFont>
      <p:font typeface="Inter Thin Italics" charset="1" panose="020B0A02050000000004"/>
      <p:regular r:id="rId47"/>
    </p:embeddedFont>
    <p:embeddedFont>
      <p:font typeface="Inter Extra-Light" charset="1" panose="02000503000000020004"/>
      <p:regular r:id="rId48"/>
    </p:embeddedFont>
    <p:embeddedFont>
      <p:font typeface="Inter Light" charset="1" panose="02000503000000020004"/>
      <p:regular r:id="rId49"/>
    </p:embeddedFont>
    <p:embeddedFont>
      <p:font typeface="Inter Medium" charset="1" panose="02000503000000020004"/>
      <p:regular r:id="rId50"/>
    </p:embeddedFont>
    <p:embeddedFont>
      <p:font typeface="Inter Semi-Bold" charset="1" panose="02000503000000020004"/>
      <p:regular r:id="rId51"/>
    </p:embeddedFont>
    <p:embeddedFont>
      <p:font typeface="Inter Ultra-Bold" charset="1" panose="02000503000000020004"/>
      <p:regular r:id="rId52"/>
    </p:embeddedFont>
    <p:embeddedFont>
      <p:font typeface="Inter Heavy" charset="1" panose="0200050300000002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jpe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025" y="832372"/>
            <a:ext cx="497686" cy="497686"/>
          </a:xfrm>
          <a:custGeom>
            <a:avLst/>
            <a:gdLst/>
            <a:ahLst/>
            <a:cxnLst/>
            <a:rect r="r" b="b" t="t" l="l"/>
            <a:pathLst>
              <a:path h="497686" w="497686">
                <a:moveTo>
                  <a:pt x="0" y="0"/>
                </a:moveTo>
                <a:lnTo>
                  <a:pt x="497686" y="0"/>
                </a:lnTo>
                <a:lnTo>
                  <a:pt x="497686" y="497685"/>
                </a:lnTo>
                <a:lnTo>
                  <a:pt x="0" y="497685"/>
                </a:lnTo>
                <a:lnTo>
                  <a:pt x="0" y="0"/>
                </a:lnTo>
                <a:close/>
              </a:path>
            </a:pathLst>
          </a:custGeom>
          <a:blipFill>
            <a:blip r:embed="rId2"/>
            <a:stretch>
              <a:fillRect l="0" t="0" r="0" b="0"/>
            </a:stretch>
          </a:blipFill>
        </p:spPr>
      </p:sp>
      <p:sp>
        <p:nvSpPr>
          <p:cNvPr name="Freeform 3" id="3"/>
          <p:cNvSpPr/>
          <p:nvPr/>
        </p:nvSpPr>
        <p:spPr>
          <a:xfrm flipH="false" flipV="false" rot="-5400000">
            <a:off x="1984742" y="5284991"/>
            <a:ext cx="268667" cy="2237901"/>
          </a:xfrm>
          <a:custGeom>
            <a:avLst/>
            <a:gdLst/>
            <a:ahLst/>
            <a:cxnLst/>
            <a:rect r="r" b="b" t="t" l="l"/>
            <a:pathLst>
              <a:path h="2237901" w="268667">
                <a:moveTo>
                  <a:pt x="0" y="0"/>
                </a:moveTo>
                <a:lnTo>
                  <a:pt x="268667" y="0"/>
                </a:lnTo>
                <a:lnTo>
                  <a:pt x="268667" y="2237901"/>
                </a:lnTo>
                <a:lnTo>
                  <a:pt x="0" y="2237901"/>
                </a:lnTo>
                <a:lnTo>
                  <a:pt x="0" y="0"/>
                </a:lnTo>
                <a:close/>
              </a:path>
            </a:pathLst>
          </a:custGeom>
          <a:blipFill>
            <a:blip r:embed="rId3">
              <a:extLst>
                <a:ext uri="{96DAC541-7B7A-43D3-8B79-37D633B846F1}">
                  <asvg:svgBlip xmlns:asvg="http://schemas.microsoft.com/office/drawing/2016/SVG/main" r:embed="rId4"/>
                </a:ext>
              </a:extLst>
            </a:blip>
            <a:stretch>
              <a:fillRect l="-645045" t="0" r="-78832" b="0"/>
            </a:stretch>
          </a:blipFill>
        </p:spPr>
      </p:sp>
      <p:sp>
        <p:nvSpPr>
          <p:cNvPr name="Freeform 4" id="4"/>
          <p:cNvSpPr/>
          <p:nvPr/>
        </p:nvSpPr>
        <p:spPr>
          <a:xfrm flipH="false" flipV="false" rot="0">
            <a:off x="10304256" y="2025419"/>
            <a:ext cx="7498202" cy="5862231"/>
          </a:xfrm>
          <a:custGeom>
            <a:avLst/>
            <a:gdLst/>
            <a:ahLst/>
            <a:cxnLst/>
            <a:rect r="r" b="b" t="t" l="l"/>
            <a:pathLst>
              <a:path h="5862231" w="7498202">
                <a:moveTo>
                  <a:pt x="0" y="0"/>
                </a:moveTo>
                <a:lnTo>
                  <a:pt x="7498202" y="0"/>
                </a:lnTo>
                <a:lnTo>
                  <a:pt x="7498202" y="5862231"/>
                </a:lnTo>
                <a:lnTo>
                  <a:pt x="0" y="586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28700" y="3936060"/>
            <a:ext cx="10078666" cy="2296286"/>
          </a:xfrm>
          <a:prstGeom prst="rect">
            <a:avLst/>
          </a:prstGeom>
        </p:spPr>
        <p:txBody>
          <a:bodyPr anchor="t" rtlCol="false" tIns="0" lIns="0" bIns="0" rIns="0">
            <a:spAutoFit/>
          </a:bodyPr>
          <a:lstStyle/>
          <a:p>
            <a:pPr marL="0" indent="0" lvl="0">
              <a:lnSpc>
                <a:spcPts val="9008"/>
              </a:lnSpc>
            </a:pPr>
            <a:r>
              <a:rPr lang="en-US" sz="7699" spc="546">
                <a:solidFill>
                  <a:srgbClr val="231076"/>
                </a:solidFill>
                <a:latin typeface="Anton"/>
              </a:rPr>
              <a:t>XÂY DỰNG WEBSITE BÁN GIÀY BẰNG REACTJS</a:t>
            </a:r>
          </a:p>
        </p:txBody>
      </p:sp>
      <p:sp>
        <p:nvSpPr>
          <p:cNvPr name="TextBox 6" id="6"/>
          <p:cNvSpPr txBox="true"/>
          <p:nvPr/>
        </p:nvSpPr>
        <p:spPr>
          <a:xfrm rot="0">
            <a:off x="1609913" y="754571"/>
            <a:ext cx="4789171" cy="653288"/>
          </a:xfrm>
          <a:prstGeom prst="rect">
            <a:avLst/>
          </a:prstGeom>
        </p:spPr>
        <p:txBody>
          <a:bodyPr anchor="t" rtlCol="false" tIns="0" lIns="0" bIns="0" rIns="0">
            <a:spAutoFit/>
          </a:bodyPr>
          <a:lstStyle/>
          <a:p>
            <a:pPr>
              <a:lnSpc>
                <a:spcPts val="2595"/>
              </a:lnSpc>
            </a:pPr>
            <a:r>
              <a:rPr lang="en-US" sz="2199">
                <a:solidFill>
                  <a:srgbClr val="231076"/>
                </a:solidFill>
                <a:latin typeface="TT Chocolates Bold"/>
              </a:rPr>
              <a:t>KHOA KỸ THUẬT &amp; CÔNG NGHỆ</a:t>
            </a:r>
          </a:p>
          <a:p>
            <a:pPr marL="0" indent="0" lvl="0">
              <a:lnSpc>
                <a:spcPts val="2595"/>
              </a:lnSpc>
            </a:pPr>
            <a:r>
              <a:rPr lang="en-US" sz="2199">
                <a:solidFill>
                  <a:srgbClr val="231076"/>
                </a:solidFill>
                <a:latin typeface="TT Chocolates Bold"/>
              </a:rPr>
              <a:t>BỘ MÔN CÔNG NGHỆ THÔNG TIN</a:t>
            </a:r>
          </a:p>
        </p:txBody>
      </p:sp>
      <p:sp>
        <p:nvSpPr>
          <p:cNvPr name="TextBox 7" id="7"/>
          <p:cNvSpPr txBox="true"/>
          <p:nvPr/>
        </p:nvSpPr>
        <p:spPr>
          <a:xfrm rot="0">
            <a:off x="1000125" y="2518166"/>
            <a:ext cx="7015496" cy="1097026"/>
          </a:xfrm>
          <a:prstGeom prst="rect">
            <a:avLst/>
          </a:prstGeom>
        </p:spPr>
        <p:txBody>
          <a:bodyPr anchor="t" rtlCol="false" tIns="0" lIns="0" bIns="0" rIns="0">
            <a:spAutoFit/>
          </a:bodyPr>
          <a:lstStyle/>
          <a:p>
            <a:pPr algn="l" marL="0" indent="0" lvl="0">
              <a:lnSpc>
                <a:spcPts val="4351"/>
              </a:lnSpc>
            </a:pPr>
            <a:r>
              <a:rPr lang="en-US" sz="3199" strike="noStrike" u="none">
                <a:solidFill>
                  <a:srgbClr val="231076"/>
                </a:solidFill>
                <a:latin typeface="Inter Bold"/>
              </a:rPr>
              <a:t>THỰC TẬP ĐỒ ÁN CƠ SỞ NGÀNH</a:t>
            </a:r>
          </a:p>
          <a:p>
            <a:pPr algn="l" marL="0" indent="0" lvl="0">
              <a:lnSpc>
                <a:spcPts val="4351"/>
              </a:lnSpc>
            </a:pPr>
            <a:r>
              <a:rPr lang="en-US" sz="3199" strike="noStrike" u="none">
                <a:solidFill>
                  <a:srgbClr val="231076"/>
                </a:solidFill>
                <a:latin typeface="Inter Bold"/>
              </a:rPr>
              <a:t>HỌC KỲ 1, NĂM HỌC 2023 - 2024</a:t>
            </a:r>
          </a:p>
        </p:txBody>
      </p:sp>
      <p:sp>
        <p:nvSpPr>
          <p:cNvPr name="TextBox 8" id="8"/>
          <p:cNvSpPr txBox="true"/>
          <p:nvPr/>
        </p:nvSpPr>
        <p:spPr>
          <a:xfrm rot="0">
            <a:off x="1000125" y="7443150"/>
            <a:ext cx="4678149" cy="1727200"/>
          </a:xfrm>
          <a:prstGeom prst="rect">
            <a:avLst/>
          </a:prstGeom>
        </p:spPr>
        <p:txBody>
          <a:bodyPr anchor="t" rtlCol="false" tIns="0" lIns="0" bIns="0" rIns="0">
            <a:spAutoFit/>
          </a:bodyPr>
          <a:lstStyle/>
          <a:p>
            <a:pPr>
              <a:lnSpc>
                <a:spcPts val="3499"/>
              </a:lnSpc>
            </a:pPr>
            <a:r>
              <a:rPr lang="en-US" sz="2499">
                <a:solidFill>
                  <a:srgbClr val="000000"/>
                </a:solidFill>
                <a:latin typeface="Inter Bold Italics"/>
              </a:rPr>
              <a:t>Sinh viên thực hiện:</a:t>
            </a:r>
          </a:p>
          <a:p>
            <a:pPr algn="l" marL="0" indent="0" lvl="0">
              <a:lnSpc>
                <a:spcPts val="3499"/>
              </a:lnSpc>
              <a:spcBef>
                <a:spcPct val="0"/>
              </a:spcBef>
            </a:pPr>
            <a:r>
              <a:rPr lang="en-US" sz="2499" strike="noStrike" u="none">
                <a:solidFill>
                  <a:srgbClr val="000000"/>
                </a:solidFill>
                <a:latin typeface="Inter"/>
              </a:rPr>
              <a:t>Họ tên: Nguyễn Đình Trí</a:t>
            </a:r>
          </a:p>
          <a:p>
            <a:pPr algn="l" marL="0" indent="0" lvl="0">
              <a:lnSpc>
                <a:spcPts val="3499"/>
              </a:lnSpc>
              <a:spcBef>
                <a:spcPct val="0"/>
              </a:spcBef>
            </a:pPr>
            <a:r>
              <a:rPr lang="en-US" sz="2499" strike="noStrike" u="none">
                <a:solidFill>
                  <a:srgbClr val="000000"/>
                </a:solidFill>
                <a:latin typeface="Inter"/>
              </a:rPr>
              <a:t>MSSV: 110121119</a:t>
            </a:r>
          </a:p>
          <a:p>
            <a:pPr algn="l" marL="0" indent="0" lvl="0">
              <a:lnSpc>
                <a:spcPts val="3499"/>
              </a:lnSpc>
              <a:spcBef>
                <a:spcPct val="0"/>
              </a:spcBef>
            </a:pPr>
            <a:r>
              <a:rPr lang="en-US" sz="2499" strike="noStrike" u="none">
                <a:solidFill>
                  <a:srgbClr val="000000"/>
                </a:solidFill>
                <a:latin typeface="Inter"/>
              </a:rPr>
              <a:t>Lớp: DA21TTB</a:t>
            </a:r>
          </a:p>
        </p:txBody>
      </p:sp>
      <p:sp>
        <p:nvSpPr>
          <p:cNvPr name="TextBox 9" id="9"/>
          <p:cNvSpPr txBox="true"/>
          <p:nvPr/>
        </p:nvSpPr>
        <p:spPr>
          <a:xfrm rot="0">
            <a:off x="6341934" y="7443150"/>
            <a:ext cx="4765432" cy="850900"/>
          </a:xfrm>
          <a:prstGeom prst="rect">
            <a:avLst/>
          </a:prstGeom>
        </p:spPr>
        <p:txBody>
          <a:bodyPr anchor="t" rtlCol="false" tIns="0" lIns="0" bIns="0" rIns="0">
            <a:spAutoFit/>
          </a:bodyPr>
          <a:lstStyle/>
          <a:p>
            <a:pPr>
              <a:lnSpc>
                <a:spcPts val="3499"/>
              </a:lnSpc>
            </a:pPr>
            <a:r>
              <a:rPr lang="en-US" sz="2499">
                <a:solidFill>
                  <a:srgbClr val="000000"/>
                </a:solidFill>
                <a:latin typeface="Inter Bold Italics"/>
              </a:rPr>
              <a:t>Giáo viên hướng dẫn:</a:t>
            </a:r>
          </a:p>
          <a:p>
            <a:pPr algn="l" marL="0" indent="0" lvl="0">
              <a:lnSpc>
                <a:spcPts val="3499"/>
              </a:lnSpc>
              <a:spcBef>
                <a:spcPct val="0"/>
              </a:spcBef>
            </a:pPr>
            <a:r>
              <a:rPr lang="en-US" sz="2499">
                <a:solidFill>
                  <a:srgbClr val="000000"/>
                </a:solidFill>
                <a:latin typeface="Inter"/>
              </a:rPr>
              <a:t>ThS.Ngô Thanh Huy</a:t>
            </a:r>
          </a:p>
        </p:txBody>
      </p:sp>
      <p:sp>
        <p:nvSpPr>
          <p:cNvPr name="TextBox 10" id="10"/>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Freeform 4" id="4"/>
          <p:cNvSpPr/>
          <p:nvPr/>
        </p:nvSpPr>
        <p:spPr>
          <a:xfrm flipH="false" flipV="false" rot="0">
            <a:off x="6808863" y="2588151"/>
            <a:ext cx="10599958" cy="5592441"/>
          </a:xfrm>
          <a:custGeom>
            <a:avLst/>
            <a:gdLst/>
            <a:ahLst/>
            <a:cxnLst/>
            <a:rect r="r" b="b" t="t" l="l"/>
            <a:pathLst>
              <a:path h="5592441" w="10599958">
                <a:moveTo>
                  <a:pt x="0" y="0"/>
                </a:moveTo>
                <a:lnTo>
                  <a:pt x="10599959" y="0"/>
                </a:lnTo>
                <a:lnTo>
                  <a:pt x="10599959" y="5592441"/>
                </a:lnTo>
                <a:lnTo>
                  <a:pt x="0" y="5592441"/>
                </a:lnTo>
                <a:lnTo>
                  <a:pt x="0" y="0"/>
                </a:lnTo>
                <a:close/>
              </a:path>
            </a:pathLst>
          </a:custGeom>
          <a:blipFill>
            <a:blip r:embed="rId4"/>
            <a:stretch>
              <a:fillRect l="0" t="0" r="0" b="0"/>
            </a:stretch>
          </a:blipFill>
        </p:spPr>
      </p:sp>
      <p:sp>
        <p:nvSpPr>
          <p:cNvPr name="TextBox 5" id="5"/>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6" id="6"/>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7" id="7"/>
          <p:cNvSpPr txBox="true"/>
          <p:nvPr/>
        </p:nvSpPr>
        <p:spPr>
          <a:xfrm rot="0">
            <a:off x="879184" y="159310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2.1 NGHIÊN CỨU LÝ THUYẾT</a:t>
            </a:r>
          </a:p>
        </p:txBody>
      </p:sp>
      <p:sp>
        <p:nvSpPr>
          <p:cNvPr name="TextBox 8" id="8"/>
          <p:cNvSpPr txBox="true"/>
          <p:nvPr/>
        </p:nvSpPr>
        <p:spPr>
          <a:xfrm rot="0">
            <a:off x="1028700" y="4663647"/>
            <a:ext cx="5780163" cy="128905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Inter"/>
              </a:rPr>
              <a:t>API là viết tắt của "Application Programming Interface" (giao diện lập trình ứng dụng)</a:t>
            </a:r>
          </a:p>
        </p:txBody>
      </p:sp>
      <p:sp>
        <p:nvSpPr>
          <p:cNvPr name="TextBox 9" id="9"/>
          <p:cNvSpPr txBox="true"/>
          <p:nvPr/>
        </p:nvSpPr>
        <p:spPr>
          <a:xfrm rot="0">
            <a:off x="1028700" y="6374607"/>
            <a:ext cx="5780163" cy="128905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Inter"/>
              </a:rPr>
              <a:t>Web API là một dạng của API được thiết kế để cho phép các ứng dụng web tương tác và giao tiếp với nhau. </a:t>
            </a:r>
          </a:p>
        </p:txBody>
      </p:sp>
      <p:sp>
        <p:nvSpPr>
          <p:cNvPr name="TextBox 10" id="10"/>
          <p:cNvSpPr txBox="true"/>
          <p:nvPr/>
        </p:nvSpPr>
        <p:spPr>
          <a:xfrm rot="0">
            <a:off x="1028700" y="3754327"/>
            <a:ext cx="4068065"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API &amp; WEB API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AutoShape 3" id="3"/>
          <p:cNvSpPr/>
          <p:nvPr/>
        </p:nvSpPr>
        <p:spPr>
          <a:xfrm rot="1980">
            <a:off x="879182" y="1184278"/>
            <a:ext cx="16529635" cy="0"/>
          </a:xfrm>
          <a:prstGeom prst="line">
            <a:avLst/>
          </a:prstGeom>
          <a:ln cap="flat" w="19050">
            <a:solidFill>
              <a:srgbClr val="231076"/>
            </a:solidFill>
            <a:prstDash val="solid"/>
            <a:headEnd type="none" len="sm" w="sm"/>
            <a:tailEnd type="none" len="sm" w="sm"/>
          </a:ln>
        </p:spPr>
      </p:sp>
      <p:grpSp>
        <p:nvGrpSpPr>
          <p:cNvPr name="Group 4" id="4"/>
          <p:cNvGrpSpPr/>
          <p:nvPr/>
        </p:nvGrpSpPr>
        <p:grpSpPr>
          <a:xfrm rot="0">
            <a:off x="13859475" y="4310874"/>
            <a:ext cx="2173157" cy="734170"/>
            <a:chOff x="0" y="0"/>
            <a:chExt cx="572354" cy="193362"/>
          </a:xfrm>
        </p:grpSpPr>
        <p:sp>
          <p:nvSpPr>
            <p:cNvPr name="Freeform 5" id="5"/>
            <p:cNvSpPr/>
            <p:nvPr/>
          </p:nvSpPr>
          <p:spPr>
            <a:xfrm flipH="false" flipV="false" rot="0">
              <a:off x="0" y="0"/>
              <a:ext cx="572354" cy="193362"/>
            </a:xfrm>
            <a:custGeom>
              <a:avLst/>
              <a:gdLst/>
              <a:ahLst/>
              <a:cxnLst/>
              <a:rect r="r" b="b" t="t" l="l"/>
              <a:pathLst>
                <a:path h="193362" w="572354">
                  <a:moveTo>
                    <a:pt x="0" y="0"/>
                  </a:moveTo>
                  <a:lnTo>
                    <a:pt x="572354" y="0"/>
                  </a:lnTo>
                  <a:lnTo>
                    <a:pt x="572354" y="193362"/>
                  </a:lnTo>
                  <a:lnTo>
                    <a:pt x="0" y="193362"/>
                  </a:lnTo>
                  <a:close/>
                </a:path>
              </a:pathLst>
            </a:custGeom>
            <a:solidFill>
              <a:srgbClr val="FFFFFF"/>
            </a:solidFill>
          </p:spPr>
        </p:sp>
        <p:sp>
          <p:nvSpPr>
            <p:cNvPr name="TextBox 6" id="6"/>
            <p:cNvSpPr txBox="true"/>
            <p:nvPr/>
          </p:nvSpPr>
          <p:spPr>
            <a:xfrm>
              <a:off x="0" y="-38100"/>
              <a:ext cx="572354" cy="231462"/>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6575818" y="2450816"/>
            <a:ext cx="10471734" cy="6283041"/>
          </a:xfrm>
          <a:custGeom>
            <a:avLst/>
            <a:gdLst/>
            <a:ahLst/>
            <a:cxnLst/>
            <a:rect r="r" b="b" t="t" l="l"/>
            <a:pathLst>
              <a:path h="6283041" w="10471734">
                <a:moveTo>
                  <a:pt x="0" y="0"/>
                </a:moveTo>
                <a:lnTo>
                  <a:pt x="10471734" y="0"/>
                </a:lnTo>
                <a:lnTo>
                  <a:pt x="10471734" y="6283041"/>
                </a:lnTo>
                <a:lnTo>
                  <a:pt x="0" y="6283041"/>
                </a:lnTo>
                <a:lnTo>
                  <a:pt x="0" y="0"/>
                </a:lnTo>
                <a:close/>
              </a:path>
            </a:pathLst>
          </a:custGeom>
          <a:blipFill>
            <a:blip r:embed="rId4"/>
            <a:stretch>
              <a:fillRect l="0" t="0" r="0" b="0"/>
            </a:stretch>
          </a:blipFill>
        </p:spPr>
      </p:sp>
      <p:sp>
        <p:nvSpPr>
          <p:cNvPr name="TextBox 8" id="8"/>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9" id="9"/>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10" id="10"/>
          <p:cNvSpPr txBox="true"/>
          <p:nvPr/>
        </p:nvSpPr>
        <p:spPr>
          <a:xfrm rot="0">
            <a:off x="879184" y="15224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2.2.1 FRONTEND</a:t>
            </a:r>
          </a:p>
        </p:txBody>
      </p:sp>
      <p:sp>
        <p:nvSpPr>
          <p:cNvPr name="TextBox 11" id="11"/>
          <p:cNvSpPr txBox="true"/>
          <p:nvPr/>
        </p:nvSpPr>
        <p:spPr>
          <a:xfrm rot="0">
            <a:off x="879184" y="4244199"/>
            <a:ext cx="4068065"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RESTFUL API</a:t>
            </a:r>
          </a:p>
        </p:txBody>
      </p:sp>
      <p:sp>
        <p:nvSpPr>
          <p:cNvPr name="TextBox 12" id="12"/>
          <p:cNvSpPr txBox="true"/>
          <p:nvPr/>
        </p:nvSpPr>
        <p:spPr>
          <a:xfrm rot="0">
            <a:off x="879184" y="5105400"/>
            <a:ext cx="5525055" cy="172720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Inter"/>
              </a:rPr>
              <a:t>Là </a:t>
            </a:r>
            <a:r>
              <a:rPr lang="en-US" sz="2499">
                <a:solidFill>
                  <a:srgbClr val="000000"/>
                </a:solidFill>
                <a:latin typeface="Inter"/>
              </a:rPr>
              <a:t>một kiến trúc thiết kế cho việc xây dựng các dịch vụ web (web services) đơn giản, hiệu quả, và dễ hiểu.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AutoShape 3" id="3"/>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4" id="4"/>
          <p:cNvSpPr/>
          <p:nvPr/>
        </p:nvSpPr>
        <p:spPr>
          <a:xfrm flipH="false" flipV="false" rot="0">
            <a:off x="2032069" y="3844244"/>
            <a:ext cx="14223861" cy="5201869"/>
          </a:xfrm>
          <a:custGeom>
            <a:avLst/>
            <a:gdLst/>
            <a:ahLst/>
            <a:cxnLst/>
            <a:rect r="r" b="b" t="t" l="l"/>
            <a:pathLst>
              <a:path h="5201869" w="14223861">
                <a:moveTo>
                  <a:pt x="0" y="0"/>
                </a:moveTo>
                <a:lnTo>
                  <a:pt x="14223862" y="0"/>
                </a:lnTo>
                <a:lnTo>
                  <a:pt x="14223862" y="5201869"/>
                </a:lnTo>
                <a:lnTo>
                  <a:pt x="0" y="5201869"/>
                </a:lnTo>
                <a:lnTo>
                  <a:pt x="0" y="0"/>
                </a:lnTo>
                <a:close/>
              </a:path>
            </a:pathLst>
          </a:custGeom>
          <a:blipFill>
            <a:blip r:embed="rId4"/>
            <a:stretch>
              <a:fillRect l="0" t="0" r="0" b="0"/>
            </a:stretch>
          </a:blipFill>
        </p:spPr>
      </p:sp>
      <p:sp>
        <p:nvSpPr>
          <p:cNvPr name="Freeform 5" id="5"/>
          <p:cNvSpPr/>
          <p:nvPr/>
        </p:nvSpPr>
        <p:spPr>
          <a:xfrm flipH="false" flipV="false" rot="0">
            <a:off x="4623366" y="3060391"/>
            <a:ext cx="1565129" cy="1240365"/>
          </a:xfrm>
          <a:custGeom>
            <a:avLst/>
            <a:gdLst/>
            <a:ahLst/>
            <a:cxnLst/>
            <a:rect r="r" b="b" t="t" l="l"/>
            <a:pathLst>
              <a:path h="1240365" w="1565129">
                <a:moveTo>
                  <a:pt x="0" y="0"/>
                </a:moveTo>
                <a:lnTo>
                  <a:pt x="1565130" y="0"/>
                </a:lnTo>
                <a:lnTo>
                  <a:pt x="1565130" y="1240365"/>
                </a:lnTo>
                <a:lnTo>
                  <a:pt x="0" y="1240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839069" y="3155325"/>
            <a:ext cx="1154956" cy="1154956"/>
          </a:xfrm>
          <a:custGeom>
            <a:avLst/>
            <a:gdLst/>
            <a:ahLst/>
            <a:cxnLst/>
            <a:rect r="r" b="b" t="t" l="l"/>
            <a:pathLst>
              <a:path h="1154956" w="1154956">
                <a:moveTo>
                  <a:pt x="0" y="0"/>
                </a:moveTo>
                <a:lnTo>
                  <a:pt x="1154955" y="0"/>
                </a:lnTo>
                <a:lnTo>
                  <a:pt x="1154955" y="1154956"/>
                </a:lnTo>
                <a:lnTo>
                  <a:pt x="0" y="11549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3859475" y="4666418"/>
            <a:ext cx="2173157" cy="734170"/>
            <a:chOff x="0" y="0"/>
            <a:chExt cx="572354" cy="193362"/>
          </a:xfrm>
        </p:grpSpPr>
        <p:sp>
          <p:nvSpPr>
            <p:cNvPr name="Freeform 8" id="8"/>
            <p:cNvSpPr/>
            <p:nvPr/>
          </p:nvSpPr>
          <p:spPr>
            <a:xfrm flipH="false" flipV="false" rot="0">
              <a:off x="0" y="0"/>
              <a:ext cx="572354" cy="193362"/>
            </a:xfrm>
            <a:custGeom>
              <a:avLst/>
              <a:gdLst/>
              <a:ahLst/>
              <a:cxnLst/>
              <a:rect r="r" b="b" t="t" l="l"/>
              <a:pathLst>
                <a:path h="193362" w="572354">
                  <a:moveTo>
                    <a:pt x="0" y="0"/>
                  </a:moveTo>
                  <a:lnTo>
                    <a:pt x="572354" y="0"/>
                  </a:lnTo>
                  <a:lnTo>
                    <a:pt x="572354" y="193362"/>
                  </a:lnTo>
                  <a:lnTo>
                    <a:pt x="0" y="193362"/>
                  </a:lnTo>
                  <a:close/>
                </a:path>
              </a:pathLst>
            </a:custGeom>
            <a:solidFill>
              <a:srgbClr val="FFFFFF"/>
            </a:solidFill>
          </p:spPr>
        </p:sp>
        <p:sp>
          <p:nvSpPr>
            <p:cNvPr name="TextBox 9" id="9"/>
            <p:cNvSpPr txBox="true"/>
            <p:nvPr/>
          </p:nvSpPr>
          <p:spPr>
            <a:xfrm>
              <a:off x="0" y="-38100"/>
              <a:ext cx="572354" cy="231462"/>
            </a:xfrm>
            <a:prstGeom prst="rect">
              <a:avLst/>
            </a:prstGeom>
          </p:spPr>
          <p:txBody>
            <a:bodyPr anchor="ctr" rtlCol="false" tIns="50800" lIns="50800" bIns="50800" rIns="50800"/>
            <a:lstStyle/>
            <a:p>
              <a:pPr algn="ctr">
                <a:lnSpc>
                  <a:spcPts val="3499"/>
                </a:lnSpc>
              </a:pPr>
            </a:p>
          </p:txBody>
        </p:sp>
      </p:grpSp>
      <p:sp>
        <p:nvSpPr>
          <p:cNvPr name="TextBox 10" id="10"/>
          <p:cNvSpPr txBox="true"/>
          <p:nvPr/>
        </p:nvSpPr>
        <p:spPr>
          <a:xfrm rot="0">
            <a:off x="4715344" y="2546066"/>
            <a:ext cx="1817793" cy="41275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Frontend</a:t>
            </a:r>
          </a:p>
        </p:txBody>
      </p:sp>
      <p:sp>
        <p:nvSpPr>
          <p:cNvPr name="TextBox 11" id="11"/>
          <p:cNvSpPr txBox="true"/>
          <p:nvPr/>
        </p:nvSpPr>
        <p:spPr>
          <a:xfrm rot="0">
            <a:off x="10769264" y="2571441"/>
            <a:ext cx="1817793" cy="41275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Backend</a:t>
            </a:r>
          </a:p>
        </p:txBody>
      </p:sp>
      <p:sp>
        <p:nvSpPr>
          <p:cNvPr name="TextBox 12" id="12"/>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13" id="13"/>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14" id="14"/>
          <p:cNvSpPr txBox="true"/>
          <p:nvPr/>
        </p:nvSpPr>
        <p:spPr>
          <a:xfrm rot="0">
            <a:off x="879184" y="15224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2.2 KIẾN TRÚC HỆ THỐNG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AutoShape 3" id="3"/>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4" id="4"/>
          <p:cNvSpPr/>
          <p:nvPr/>
        </p:nvSpPr>
        <p:spPr>
          <a:xfrm flipH="false" flipV="false" rot="0">
            <a:off x="1924630" y="6139286"/>
            <a:ext cx="14181367" cy="3217359"/>
          </a:xfrm>
          <a:custGeom>
            <a:avLst/>
            <a:gdLst/>
            <a:ahLst/>
            <a:cxnLst/>
            <a:rect r="r" b="b" t="t" l="l"/>
            <a:pathLst>
              <a:path h="3217359" w="14181367">
                <a:moveTo>
                  <a:pt x="0" y="0"/>
                </a:moveTo>
                <a:lnTo>
                  <a:pt x="14181367" y="0"/>
                </a:lnTo>
                <a:lnTo>
                  <a:pt x="14181367" y="3217359"/>
                </a:lnTo>
                <a:lnTo>
                  <a:pt x="0" y="3217359"/>
                </a:lnTo>
                <a:lnTo>
                  <a:pt x="0" y="0"/>
                </a:lnTo>
                <a:close/>
              </a:path>
            </a:pathLst>
          </a:custGeom>
          <a:blipFill>
            <a:blip r:embed="rId4"/>
            <a:stretch>
              <a:fillRect l="0" t="0" r="0" b="0"/>
            </a:stretch>
          </a:blipFill>
        </p:spPr>
      </p:sp>
      <p:sp>
        <p:nvSpPr>
          <p:cNvPr name="Freeform 5" id="5"/>
          <p:cNvSpPr/>
          <p:nvPr/>
        </p:nvSpPr>
        <p:spPr>
          <a:xfrm flipH="false" flipV="false" rot="0">
            <a:off x="1924630" y="3639257"/>
            <a:ext cx="6388328" cy="2134834"/>
          </a:xfrm>
          <a:custGeom>
            <a:avLst/>
            <a:gdLst/>
            <a:ahLst/>
            <a:cxnLst/>
            <a:rect r="r" b="b" t="t" l="l"/>
            <a:pathLst>
              <a:path h="2134834" w="6388328">
                <a:moveTo>
                  <a:pt x="0" y="0"/>
                </a:moveTo>
                <a:lnTo>
                  <a:pt x="6388328" y="0"/>
                </a:lnTo>
                <a:lnTo>
                  <a:pt x="6388328" y="2134833"/>
                </a:lnTo>
                <a:lnTo>
                  <a:pt x="0" y="2134833"/>
                </a:lnTo>
                <a:lnTo>
                  <a:pt x="0" y="0"/>
                </a:lnTo>
                <a:close/>
              </a:path>
            </a:pathLst>
          </a:custGeom>
          <a:blipFill>
            <a:blip r:embed="rId5"/>
            <a:stretch>
              <a:fillRect l="0" t="0" r="0" b="0"/>
            </a:stretch>
          </a:blipFill>
        </p:spPr>
      </p:sp>
      <p:sp>
        <p:nvSpPr>
          <p:cNvPr name="TextBox 6" id="6"/>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7" id="7"/>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8" id="8"/>
          <p:cNvSpPr txBox="true"/>
          <p:nvPr/>
        </p:nvSpPr>
        <p:spPr>
          <a:xfrm rot="0">
            <a:off x="879184" y="15224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2.2 KIẾN TRÚC HỆ THỐNG</a:t>
            </a:r>
          </a:p>
        </p:txBody>
      </p:sp>
      <p:sp>
        <p:nvSpPr>
          <p:cNvPr name="TextBox 9" id="9"/>
          <p:cNvSpPr txBox="true"/>
          <p:nvPr/>
        </p:nvSpPr>
        <p:spPr>
          <a:xfrm rot="0">
            <a:off x="1570482" y="224126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ĐỊNH TUYẾN ROUTING EXPRESS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AutoShape 3" id="3"/>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4" id="4"/>
          <p:cNvSpPr/>
          <p:nvPr/>
        </p:nvSpPr>
        <p:spPr>
          <a:xfrm flipH="false" flipV="false" rot="0">
            <a:off x="1783534" y="2503844"/>
            <a:ext cx="14720933" cy="6814700"/>
          </a:xfrm>
          <a:custGeom>
            <a:avLst/>
            <a:gdLst/>
            <a:ahLst/>
            <a:cxnLst/>
            <a:rect r="r" b="b" t="t" l="l"/>
            <a:pathLst>
              <a:path h="6814700" w="14720933">
                <a:moveTo>
                  <a:pt x="0" y="0"/>
                </a:moveTo>
                <a:lnTo>
                  <a:pt x="14720932" y="0"/>
                </a:lnTo>
                <a:lnTo>
                  <a:pt x="14720932" y="6814701"/>
                </a:lnTo>
                <a:lnTo>
                  <a:pt x="0" y="6814701"/>
                </a:lnTo>
                <a:lnTo>
                  <a:pt x="0" y="0"/>
                </a:lnTo>
                <a:close/>
              </a:path>
            </a:pathLst>
          </a:custGeom>
          <a:blipFill>
            <a:blip r:embed="rId4"/>
            <a:stretch>
              <a:fillRect l="0" t="0" r="0" b="0"/>
            </a:stretch>
          </a:blipFill>
        </p:spPr>
      </p:sp>
      <p:sp>
        <p:nvSpPr>
          <p:cNvPr name="TextBox 5" id="5"/>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6" id="6"/>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7" id="7"/>
          <p:cNvSpPr txBox="true"/>
          <p:nvPr/>
        </p:nvSpPr>
        <p:spPr>
          <a:xfrm rot="0">
            <a:off x="879184" y="14081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2.3 LƯỢC ĐỒ WEBSITE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431578" y="2603216"/>
            <a:ext cx="11167470" cy="7017976"/>
          </a:xfrm>
          <a:custGeom>
            <a:avLst/>
            <a:gdLst/>
            <a:ahLst/>
            <a:cxnLst/>
            <a:rect r="r" b="b" t="t" l="l"/>
            <a:pathLst>
              <a:path h="7017976" w="11167470">
                <a:moveTo>
                  <a:pt x="0" y="0"/>
                </a:moveTo>
                <a:lnTo>
                  <a:pt x="11167470" y="0"/>
                </a:lnTo>
                <a:lnTo>
                  <a:pt x="11167470" y="7017976"/>
                </a:lnTo>
                <a:lnTo>
                  <a:pt x="0" y="7017976"/>
                </a:lnTo>
                <a:lnTo>
                  <a:pt x="0" y="0"/>
                </a:lnTo>
                <a:close/>
              </a:path>
            </a:pathLst>
          </a:custGeom>
          <a:blipFill>
            <a:blip r:embed="rId2"/>
            <a:stretch>
              <a:fillRect l="-7421" t="0" r="-7980" b="0"/>
            </a:stretch>
          </a:blipFill>
          <a:ln cap="rnd">
            <a:noFill/>
            <a:prstDash val="solid"/>
            <a:round/>
          </a:ln>
        </p:spPr>
      </p:sp>
      <p:sp>
        <p:nvSpPr>
          <p:cNvPr name="AutoShape 3" id="3"/>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TextBox 4" id="4"/>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5" id="5"/>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6" id="6"/>
          <p:cNvSpPr txBox="true"/>
          <p:nvPr/>
        </p:nvSpPr>
        <p:spPr>
          <a:xfrm rot="0">
            <a:off x="879184" y="15224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2.4 SƠ ĐỒ CHỨC NĂNG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157876" y="2434571"/>
            <a:ext cx="11498574" cy="7134429"/>
          </a:xfrm>
          <a:custGeom>
            <a:avLst/>
            <a:gdLst/>
            <a:ahLst/>
            <a:cxnLst/>
            <a:rect r="r" b="b" t="t" l="l"/>
            <a:pathLst>
              <a:path h="7134429" w="11498574">
                <a:moveTo>
                  <a:pt x="0" y="0"/>
                </a:moveTo>
                <a:lnTo>
                  <a:pt x="11498574" y="0"/>
                </a:lnTo>
                <a:lnTo>
                  <a:pt x="11498574" y="7134428"/>
                </a:lnTo>
                <a:lnTo>
                  <a:pt x="0" y="7134428"/>
                </a:lnTo>
                <a:lnTo>
                  <a:pt x="0" y="0"/>
                </a:lnTo>
                <a:close/>
              </a:path>
            </a:pathLst>
          </a:custGeom>
          <a:blipFill>
            <a:blip r:embed="rId2"/>
            <a:stretch>
              <a:fillRect l="0" t="0" r="0" b="0"/>
            </a:stretch>
          </a:blipFill>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3">
              <a:extLst>
                <a:ext uri="{96DAC541-7B7A-43D3-8B79-37D633B846F1}">
                  <asvg:svgBlip xmlns:asvg="http://schemas.microsoft.com/office/drawing/2016/SVG/main" r:embed="rId4"/>
                </a:ext>
              </a:extLst>
            </a:blip>
            <a:stretch>
              <a:fillRect l="-39894" t="0" r="0" b="-128909"/>
            </a:stretch>
          </a:blipFill>
        </p:spPr>
      </p:sp>
      <p:sp>
        <p:nvSpPr>
          <p:cNvPr name="AutoShape 4" id="4"/>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TextBox 5" id="5"/>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6" id="6"/>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7" id="7"/>
          <p:cNvSpPr txBox="true"/>
          <p:nvPr/>
        </p:nvSpPr>
        <p:spPr>
          <a:xfrm rot="0">
            <a:off x="879184" y="1408146"/>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2.5 SƠ ĐỒ CƠ SỞ DỮ LIỆU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2161764" y="2177832"/>
            <a:ext cx="5641979" cy="7547888"/>
            <a:chOff x="0" y="0"/>
            <a:chExt cx="2960701" cy="3960851"/>
          </a:xfrm>
        </p:grpSpPr>
        <p:sp>
          <p:nvSpPr>
            <p:cNvPr name="Freeform 3" id="3"/>
            <p:cNvSpPr/>
            <p:nvPr/>
          </p:nvSpPr>
          <p:spPr>
            <a:xfrm flipH="false" flipV="false" rot="0">
              <a:off x="0" y="0"/>
              <a:ext cx="2960700" cy="3960851"/>
            </a:xfrm>
            <a:custGeom>
              <a:avLst/>
              <a:gdLst/>
              <a:ahLst/>
              <a:cxnLst/>
              <a:rect r="r" b="b" t="t" l="l"/>
              <a:pathLst>
                <a:path h="3960851" w="2960700">
                  <a:moveTo>
                    <a:pt x="0" y="0"/>
                  </a:moveTo>
                  <a:lnTo>
                    <a:pt x="2960700" y="0"/>
                  </a:lnTo>
                  <a:lnTo>
                    <a:pt x="2960700" y="3960851"/>
                  </a:lnTo>
                  <a:lnTo>
                    <a:pt x="0" y="3960851"/>
                  </a:lnTo>
                  <a:close/>
                </a:path>
              </a:pathLst>
            </a:custGeom>
            <a:solidFill>
              <a:srgbClr val="163459">
                <a:alpha val="1961"/>
              </a:srgbClr>
            </a:solidFill>
          </p:spPr>
        </p:sp>
      </p:grpSp>
      <p:sp>
        <p:nvSpPr>
          <p:cNvPr name="AutoShape 4" id="4"/>
          <p:cNvSpPr/>
          <p:nvPr/>
        </p:nvSpPr>
        <p:spPr>
          <a:xfrm rot="1980">
            <a:off x="879182" y="1184278"/>
            <a:ext cx="16529635" cy="0"/>
          </a:xfrm>
          <a:prstGeom prst="line">
            <a:avLst/>
          </a:prstGeom>
          <a:ln cap="flat" w="19050">
            <a:solidFill>
              <a:srgbClr val="231076"/>
            </a:solidFill>
            <a:prstDash val="solid"/>
            <a:headEnd type="none" len="sm" w="sm"/>
            <a:tailEnd type="none" len="sm" w="sm"/>
          </a:ln>
        </p:spPr>
      </p:sp>
      <p:grpSp>
        <p:nvGrpSpPr>
          <p:cNvPr name="Group 5" id="5"/>
          <p:cNvGrpSpPr/>
          <p:nvPr/>
        </p:nvGrpSpPr>
        <p:grpSpPr>
          <a:xfrm rot="0">
            <a:off x="947513" y="2177832"/>
            <a:ext cx="5712597" cy="7547888"/>
            <a:chOff x="0" y="0"/>
            <a:chExt cx="2914924" cy="3851404"/>
          </a:xfrm>
        </p:grpSpPr>
        <p:sp>
          <p:nvSpPr>
            <p:cNvPr name="Freeform 6" id="6"/>
            <p:cNvSpPr/>
            <p:nvPr/>
          </p:nvSpPr>
          <p:spPr>
            <a:xfrm flipH="false" flipV="false" rot="0">
              <a:off x="0" y="0"/>
              <a:ext cx="2914924" cy="3851404"/>
            </a:xfrm>
            <a:custGeom>
              <a:avLst/>
              <a:gdLst/>
              <a:ahLst/>
              <a:cxnLst/>
              <a:rect r="r" b="b" t="t" l="l"/>
              <a:pathLst>
                <a:path h="3851404" w="2914924">
                  <a:moveTo>
                    <a:pt x="0" y="0"/>
                  </a:moveTo>
                  <a:lnTo>
                    <a:pt x="2914924" y="0"/>
                  </a:lnTo>
                  <a:lnTo>
                    <a:pt x="2914924" y="3851404"/>
                  </a:lnTo>
                  <a:lnTo>
                    <a:pt x="0" y="3851404"/>
                  </a:lnTo>
                  <a:close/>
                </a:path>
              </a:pathLst>
            </a:custGeom>
            <a:solidFill>
              <a:srgbClr val="163459">
                <a:alpha val="1961"/>
              </a:srgbClr>
            </a:solidFill>
          </p:spPr>
        </p:sp>
      </p:grpSp>
      <p:sp>
        <p:nvSpPr>
          <p:cNvPr name="TextBox 7" id="7"/>
          <p:cNvSpPr txBox="true"/>
          <p:nvPr/>
        </p:nvSpPr>
        <p:spPr>
          <a:xfrm rot="0">
            <a:off x="1358091" y="6251553"/>
            <a:ext cx="4891440" cy="634764"/>
          </a:xfrm>
          <a:prstGeom prst="rect">
            <a:avLst/>
          </a:prstGeom>
        </p:spPr>
        <p:txBody>
          <a:bodyPr anchor="t" rtlCol="false" tIns="0" lIns="0" bIns="0" rIns="0">
            <a:spAutoFit/>
          </a:bodyPr>
          <a:lstStyle/>
          <a:p>
            <a:pPr algn="ctr">
              <a:lnSpc>
                <a:spcPts val="5170"/>
              </a:lnSpc>
            </a:pPr>
          </a:p>
        </p:txBody>
      </p:sp>
      <p:sp>
        <p:nvSpPr>
          <p:cNvPr name="Freeform 8" id="8"/>
          <p:cNvSpPr/>
          <p:nvPr/>
        </p:nvSpPr>
        <p:spPr>
          <a:xfrm flipH="false" flipV="false" rot="0">
            <a:off x="2942971" y="2514378"/>
            <a:ext cx="1605793" cy="1204345"/>
          </a:xfrm>
          <a:custGeom>
            <a:avLst/>
            <a:gdLst/>
            <a:ahLst/>
            <a:cxnLst/>
            <a:rect r="r" b="b" t="t" l="l"/>
            <a:pathLst>
              <a:path h="1204345" w="1605793">
                <a:moveTo>
                  <a:pt x="0" y="0"/>
                </a:moveTo>
                <a:lnTo>
                  <a:pt x="1605793" y="0"/>
                </a:lnTo>
                <a:lnTo>
                  <a:pt x="1605793" y="1204344"/>
                </a:lnTo>
                <a:lnTo>
                  <a:pt x="0" y="1204344"/>
                </a:lnTo>
                <a:lnTo>
                  <a:pt x="0" y="0"/>
                </a:lnTo>
                <a:close/>
              </a:path>
            </a:pathLst>
          </a:custGeom>
          <a:blipFill>
            <a:blip r:embed="rId2"/>
            <a:stretch>
              <a:fillRect l="0" t="0" r="0" b="0"/>
            </a:stretch>
          </a:blipFill>
        </p:spPr>
      </p:sp>
      <p:grpSp>
        <p:nvGrpSpPr>
          <p:cNvPr name="Group 9" id="9"/>
          <p:cNvGrpSpPr/>
          <p:nvPr/>
        </p:nvGrpSpPr>
        <p:grpSpPr>
          <a:xfrm rot="0">
            <a:off x="6822035" y="2177832"/>
            <a:ext cx="5177804" cy="7547888"/>
            <a:chOff x="0" y="0"/>
            <a:chExt cx="2717119" cy="3960851"/>
          </a:xfrm>
        </p:grpSpPr>
        <p:sp>
          <p:nvSpPr>
            <p:cNvPr name="Freeform 10" id="10"/>
            <p:cNvSpPr/>
            <p:nvPr/>
          </p:nvSpPr>
          <p:spPr>
            <a:xfrm flipH="false" flipV="false" rot="0">
              <a:off x="0" y="0"/>
              <a:ext cx="2717119" cy="3960851"/>
            </a:xfrm>
            <a:custGeom>
              <a:avLst/>
              <a:gdLst/>
              <a:ahLst/>
              <a:cxnLst/>
              <a:rect r="r" b="b" t="t" l="l"/>
              <a:pathLst>
                <a:path h="3960851" w="2717119">
                  <a:moveTo>
                    <a:pt x="0" y="0"/>
                  </a:moveTo>
                  <a:lnTo>
                    <a:pt x="2717119" y="0"/>
                  </a:lnTo>
                  <a:lnTo>
                    <a:pt x="2717119" y="3960851"/>
                  </a:lnTo>
                  <a:lnTo>
                    <a:pt x="0" y="3960851"/>
                  </a:lnTo>
                  <a:close/>
                </a:path>
              </a:pathLst>
            </a:custGeom>
            <a:solidFill>
              <a:srgbClr val="163459">
                <a:alpha val="1961"/>
              </a:srgbClr>
            </a:solidFill>
          </p:spPr>
        </p:sp>
      </p:grpSp>
      <p:sp>
        <p:nvSpPr>
          <p:cNvPr name="Freeform 11" id="11"/>
          <p:cNvSpPr/>
          <p:nvPr/>
        </p:nvSpPr>
        <p:spPr>
          <a:xfrm flipH="false" flipV="false" rot="0">
            <a:off x="8654026" y="2532919"/>
            <a:ext cx="1290960" cy="1290960"/>
          </a:xfrm>
          <a:custGeom>
            <a:avLst/>
            <a:gdLst/>
            <a:ahLst/>
            <a:cxnLst/>
            <a:rect r="r" b="b" t="t" l="l"/>
            <a:pathLst>
              <a:path h="1290960" w="1290960">
                <a:moveTo>
                  <a:pt x="0" y="0"/>
                </a:moveTo>
                <a:lnTo>
                  <a:pt x="1290960" y="0"/>
                </a:lnTo>
                <a:lnTo>
                  <a:pt x="1290960" y="1290960"/>
                </a:lnTo>
                <a:lnTo>
                  <a:pt x="0" y="1290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4199948" y="2532919"/>
            <a:ext cx="1195752" cy="1290960"/>
          </a:xfrm>
          <a:custGeom>
            <a:avLst/>
            <a:gdLst/>
            <a:ahLst/>
            <a:cxnLst/>
            <a:rect r="r" b="b" t="t" l="l"/>
            <a:pathLst>
              <a:path h="1290960" w="1195752">
                <a:moveTo>
                  <a:pt x="0" y="0"/>
                </a:moveTo>
                <a:lnTo>
                  <a:pt x="1195752" y="0"/>
                </a:lnTo>
                <a:lnTo>
                  <a:pt x="1195752" y="1290960"/>
                </a:lnTo>
                <a:lnTo>
                  <a:pt x="0" y="1290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3. KẾT LUẬN VÀ ĐỀ XUẤT</a:t>
            </a:r>
          </a:p>
        </p:txBody>
      </p:sp>
      <p:sp>
        <p:nvSpPr>
          <p:cNvPr name="TextBox 14" id="14"/>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15" id="15"/>
          <p:cNvSpPr txBox="true"/>
          <p:nvPr/>
        </p:nvSpPr>
        <p:spPr>
          <a:xfrm rot="0">
            <a:off x="926809" y="1449487"/>
            <a:ext cx="2774911" cy="547370"/>
          </a:xfrm>
          <a:prstGeom prst="rect">
            <a:avLst/>
          </a:prstGeom>
        </p:spPr>
        <p:txBody>
          <a:bodyPr anchor="t" rtlCol="false" tIns="0" lIns="0" bIns="0" rIns="0">
            <a:spAutoFit/>
          </a:bodyPr>
          <a:lstStyle/>
          <a:p>
            <a:pPr>
              <a:lnSpc>
                <a:spcPts val="4479"/>
              </a:lnSpc>
            </a:pPr>
            <a:r>
              <a:rPr lang="en-US" sz="3199">
                <a:solidFill>
                  <a:srgbClr val="231076"/>
                </a:solidFill>
                <a:latin typeface="Inter Italics"/>
              </a:rPr>
              <a:t>3.1 KẾT LUẬN</a:t>
            </a:r>
          </a:p>
        </p:txBody>
      </p:sp>
      <p:sp>
        <p:nvSpPr>
          <p:cNvPr name="TextBox 16" id="16"/>
          <p:cNvSpPr txBox="true"/>
          <p:nvPr/>
        </p:nvSpPr>
        <p:spPr>
          <a:xfrm rot="0">
            <a:off x="879184" y="4971503"/>
            <a:ext cx="5360295" cy="43561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Inter"/>
              </a:rPr>
              <a:t>Xây dựng được một website bán giày đáp ứng được yêu cầu của đề tài.</a:t>
            </a:r>
          </a:p>
          <a:p>
            <a:pPr algn="just" marL="539749" indent="-269875" lvl="1">
              <a:lnSpc>
                <a:spcPts val="3499"/>
              </a:lnSpc>
              <a:buFont typeface="Arial"/>
              <a:buChar char="•"/>
            </a:pPr>
            <a:r>
              <a:rPr lang="en-US" sz="2499">
                <a:solidFill>
                  <a:srgbClr val="000000"/>
                </a:solidFill>
                <a:latin typeface="Inter"/>
              </a:rPr>
              <a:t>Tìm hiểu tổng quan và ứng dụng thương mại điện tử</a:t>
            </a:r>
          </a:p>
          <a:p>
            <a:pPr algn="just" marL="539749" indent="-269875" lvl="1">
              <a:lnSpc>
                <a:spcPts val="3499"/>
              </a:lnSpc>
              <a:buFont typeface="Arial"/>
              <a:buChar char="•"/>
            </a:pPr>
            <a:r>
              <a:rPr lang="en-US" sz="2499">
                <a:solidFill>
                  <a:srgbClr val="000000"/>
                </a:solidFill>
                <a:latin typeface="Inter"/>
              </a:rPr>
              <a:t>Tích lũy và trao dồi thêm được các công nghệ mới và kiến thức lập trình.</a:t>
            </a:r>
          </a:p>
          <a:p>
            <a:pPr algn="just" marL="539749" indent="-269875" lvl="1">
              <a:lnSpc>
                <a:spcPts val="3499"/>
              </a:lnSpc>
              <a:buFont typeface="Arial"/>
              <a:buChar char="•"/>
            </a:pPr>
            <a:r>
              <a:rPr lang="en-US" sz="2499">
                <a:solidFill>
                  <a:srgbClr val="000000"/>
                </a:solidFill>
                <a:latin typeface="Inter"/>
              </a:rPr>
              <a:t>Có thêm được kinh nghiệm làm việc độc lập.</a:t>
            </a:r>
          </a:p>
        </p:txBody>
      </p:sp>
      <p:sp>
        <p:nvSpPr>
          <p:cNvPr name="TextBox 17" id="17"/>
          <p:cNvSpPr txBox="true"/>
          <p:nvPr/>
        </p:nvSpPr>
        <p:spPr>
          <a:xfrm rot="0">
            <a:off x="7159174" y="4946301"/>
            <a:ext cx="4507120" cy="260350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Inter"/>
              </a:rPr>
              <a:t>D</a:t>
            </a:r>
            <a:r>
              <a:rPr lang="en-US" sz="2499">
                <a:solidFill>
                  <a:srgbClr val="000000"/>
                </a:solidFill>
                <a:latin typeface="Inter"/>
              </a:rPr>
              <a:t>o thời gian có hạn, kinh nghiệm và kiến thức của bản thân chưa cao nên ứng dụng chưa thể đạt được độ phức tạp cao, mang tính chất học tập.</a:t>
            </a:r>
          </a:p>
        </p:txBody>
      </p:sp>
      <p:sp>
        <p:nvSpPr>
          <p:cNvPr name="TextBox 18" id="18"/>
          <p:cNvSpPr txBox="true"/>
          <p:nvPr/>
        </p:nvSpPr>
        <p:spPr>
          <a:xfrm rot="0">
            <a:off x="11999839" y="4936776"/>
            <a:ext cx="5228348" cy="43561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Inter"/>
              </a:rPr>
              <a:t>D</a:t>
            </a:r>
            <a:r>
              <a:rPr lang="en-US" sz="2499">
                <a:solidFill>
                  <a:srgbClr val="000000"/>
                </a:solidFill>
                <a:latin typeface="Inter"/>
              </a:rPr>
              <a:t>ù có những hạn chế, nhưng dự án đã hoàn thành đúng tiến độ.       </a:t>
            </a:r>
          </a:p>
          <a:p>
            <a:pPr algn="just" marL="539749" indent="-269875" lvl="1">
              <a:lnSpc>
                <a:spcPts val="3499"/>
              </a:lnSpc>
              <a:buFont typeface="Arial"/>
              <a:buChar char="•"/>
            </a:pPr>
            <a:r>
              <a:rPr lang="en-US" sz="2499">
                <a:solidFill>
                  <a:srgbClr val="000000"/>
                </a:solidFill>
                <a:latin typeface="Inter"/>
              </a:rPr>
              <a:t>Đồng thời đảm bảo rằng tất cả các chức năng chính đều hoạt động như mong đợi.</a:t>
            </a:r>
          </a:p>
          <a:p>
            <a:pPr algn="just" marL="539749" indent="-269875" lvl="1">
              <a:lnSpc>
                <a:spcPts val="3499"/>
              </a:lnSpc>
              <a:buFont typeface="Arial"/>
              <a:buChar char="•"/>
            </a:pPr>
            <a:r>
              <a:rPr lang="en-US" sz="2499">
                <a:solidFill>
                  <a:srgbClr val="000000"/>
                </a:solidFill>
                <a:latin typeface="Inter"/>
              </a:rPr>
              <a:t>Đây là một bước quan trọng trong sự phát triển của tôi trong lĩnh vực phát triển phần mềm.</a:t>
            </a:r>
          </a:p>
        </p:txBody>
      </p:sp>
      <p:sp>
        <p:nvSpPr>
          <p:cNvPr name="TextBox 19" id="19"/>
          <p:cNvSpPr txBox="true"/>
          <p:nvPr/>
        </p:nvSpPr>
        <p:spPr>
          <a:xfrm rot="0">
            <a:off x="3058458" y="4339876"/>
            <a:ext cx="1490305"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Inter Bold"/>
              </a:rPr>
              <a:t>KẾT QUẢ </a:t>
            </a:r>
          </a:p>
        </p:txBody>
      </p:sp>
      <p:sp>
        <p:nvSpPr>
          <p:cNvPr name="TextBox 20" id="20"/>
          <p:cNvSpPr txBox="true"/>
          <p:nvPr/>
        </p:nvSpPr>
        <p:spPr>
          <a:xfrm rot="0">
            <a:off x="8687048" y="4339876"/>
            <a:ext cx="1451372"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Inter Bold"/>
              </a:rPr>
              <a:t>HẠN CHẾ</a:t>
            </a:r>
          </a:p>
        </p:txBody>
      </p:sp>
      <p:sp>
        <p:nvSpPr>
          <p:cNvPr name="TextBox 21" id="21"/>
          <p:cNvSpPr txBox="true"/>
          <p:nvPr/>
        </p:nvSpPr>
        <p:spPr>
          <a:xfrm rot="0">
            <a:off x="13980638" y="4339876"/>
            <a:ext cx="1634371"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Inter Bold"/>
              </a:rPr>
              <a:t>TỔNG KẾT</a:t>
            </a:r>
          </a:p>
        </p:txBody>
      </p:sp>
      <p:sp>
        <p:nvSpPr>
          <p:cNvPr name="Freeform 22" id="22"/>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7">
              <a:extLst>
                <a:ext uri="{96DAC541-7B7A-43D3-8B79-37D633B846F1}">
                  <asvg:svgBlip xmlns:asvg="http://schemas.microsoft.com/office/drawing/2016/SVG/main" r:embed="rId8"/>
                </a:ext>
              </a:extLst>
            </a:blip>
            <a:stretch>
              <a:fillRect l="-39894" t="0" r="0" b="-128909"/>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6115536" y="4131186"/>
            <a:ext cx="924273" cy="930086"/>
          </a:xfrm>
          <a:custGeom>
            <a:avLst/>
            <a:gdLst/>
            <a:ahLst/>
            <a:cxnLst/>
            <a:rect r="r" b="b" t="t" l="l"/>
            <a:pathLst>
              <a:path h="930086" w="924273">
                <a:moveTo>
                  <a:pt x="0" y="0"/>
                </a:moveTo>
                <a:lnTo>
                  <a:pt x="924273" y="0"/>
                </a:lnTo>
                <a:lnTo>
                  <a:pt x="924273" y="930086"/>
                </a:lnTo>
                <a:lnTo>
                  <a:pt x="0" y="930086"/>
                </a:lnTo>
                <a:lnTo>
                  <a:pt x="0" y="0"/>
                </a:lnTo>
                <a:close/>
              </a:path>
            </a:pathLst>
          </a:custGeom>
          <a:blipFill>
            <a:blip r:embed="rId2"/>
            <a:stretch>
              <a:fillRect l="0" t="0" r="0" b="0"/>
            </a:stretch>
          </a:blipFill>
        </p:spPr>
      </p:sp>
      <p:sp>
        <p:nvSpPr>
          <p:cNvPr name="Freeform 4" id="4"/>
          <p:cNvSpPr/>
          <p:nvPr/>
        </p:nvSpPr>
        <p:spPr>
          <a:xfrm flipH="false" flipV="false" rot="0">
            <a:off x="6051670" y="5766122"/>
            <a:ext cx="923110" cy="930086"/>
          </a:xfrm>
          <a:custGeom>
            <a:avLst/>
            <a:gdLst/>
            <a:ahLst/>
            <a:cxnLst/>
            <a:rect r="r" b="b" t="t" l="l"/>
            <a:pathLst>
              <a:path h="930086" w="923110">
                <a:moveTo>
                  <a:pt x="0" y="0"/>
                </a:moveTo>
                <a:lnTo>
                  <a:pt x="923110" y="0"/>
                </a:lnTo>
                <a:lnTo>
                  <a:pt x="923110" y="930086"/>
                </a:lnTo>
                <a:lnTo>
                  <a:pt x="0" y="9300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115536" y="7319973"/>
            <a:ext cx="1061439" cy="930086"/>
          </a:xfrm>
          <a:custGeom>
            <a:avLst/>
            <a:gdLst/>
            <a:ahLst/>
            <a:cxnLst/>
            <a:rect r="r" b="b" t="t" l="l"/>
            <a:pathLst>
              <a:path h="930086" w="1061439">
                <a:moveTo>
                  <a:pt x="0" y="0"/>
                </a:moveTo>
                <a:lnTo>
                  <a:pt x="1061439" y="0"/>
                </a:lnTo>
                <a:lnTo>
                  <a:pt x="1061439" y="930086"/>
                </a:lnTo>
                <a:lnTo>
                  <a:pt x="0" y="930086"/>
                </a:lnTo>
                <a:lnTo>
                  <a:pt x="0" y="0"/>
                </a:lnTo>
                <a:close/>
              </a:path>
            </a:pathLst>
          </a:custGeom>
          <a:blipFill>
            <a:blip r:embed="rId5"/>
            <a:stretch>
              <a:fillRect l="0" t="0" r="0" b="0"/>
            </a:stretch>
          </a:blipFill>
        </p:spPr>
      </p:sp>
      <p:sp>
        <p:nvSpPr>
          <p:cNvPr name="Freeform 6" id="6"/>
          <p:cNvSpPr/>
          <p:nvPr/>
        </p:nvSpPr>
        <p:spPr>
          <a:xfrm flipH="false" flipV="false" rot="0">
            <a:off x="6051670" y="2494141"/>
            <a:ext cx="988139" cy="930086"/>
          </a:xfrm>
          <a:custGeom>
            <a:avLst/>
            <a:gdLst/>
            <a:ahLst/>
            <a:cxnLst/>
            <a:rect r="r" b="b" t="t" l="l"/>
            <a:pathLst>
              <a:path h="930086" w="988139">
                <a:moveTo>
                  <a:pt x="0" y="0"/>
                </a:moveTo>
                <a:lnTo>
                  <a:pt x="988139" y="0"/>
                </a:lnTo>
                <a:lnTo>
                  <a:pt x="988139" y="930086"/>
                </a:lnTo>
                <a:lnTo>
                  <a:pt x="0" y="930086"/>
                </a:lnTo>
                <a:lnTo>
                  <a:pt x="0" y="0"/>
                </a:lnTo>
                <a:close/>
              </a:path>
            </a:pathLst>
          </a:custGeom>
          <a:blipFill>
            <a:blip r:embed="rId6"/>
            <a:stretch>
              <a:fillRect l="0" t="0" r="0" b="0"/>
            </a:stretch>
          </a:blipFill>
        </p:spPr>
      </p:sp>
      <p:sp>
        <p:nvSpPr>
          <p:cNvPr name="TextBox 7" id="7"/>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3. KẾT LUẬN VÀ ĐỀ XUẤT</a:t>
            </a:r>
          </a:p>
        </p:txBody>
      </p:sp>
      <p:sp>
        <p:nvSpPr>
          <p:cNvPr name="TextBox 8" id="8"/>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grpSp>
        <p:nvGrpSpPr>
          <p:cNvPr name="Group 9" id="9"/>
          <p:cNvGrpSpPr/>
          <p:nvPr/>
        </p:nvGrpSpPr>
        <p:grpSpPr>
          <a:xfrm rot="0">
            <a:off x="5334333" y="2494141"/>
            <a:ext cx="47625" cy="5755918"/>
            <a:chOff x="0" y="0"/>
            <a:chExt cx="12543" cy="1515962"/>
          </a:xfrm>
        </p:grpSpPr>
        <p:sp>
          <p:nvSpPr>
            <p:cNvPr name="Freeform 10" id="10"/>
            <p:cNvSpPr/>
            <p:nvPr/>
          </p:nvSpPr>
          <p:spPr>
            <a:xfrm flipH="false" flipV="false" rot="0">
              <a:off x="0" y="0"/>
              <a:ext cx="12543" cy="1515962"/>
            </a:xfrm>
            <a:custGeom>
              <a:avLst/>
              <a:gdLst/>
              <a:ahLst/>
              <a:cxnLst/>
              <a:rect r="r" b="b" t="t" l="l"/>
              <a:pathLst>
                <a:path h="1515962" w="12543">
                  <a:moveTo>
                    <a:pt x="6272" y="0"/>
                  </a:moveTo>
                  <a:lnTo>
                    <a:pt x="6272" y="0"/>
                  </a:lnTo>
                  <a:cubicBezTo>
                    <a:pt x="7935" y="0"/>
                    <a:pt x="9530" y="661"/>
                    <a:pt x="10706" y="1837"/>
                  </a:cubicBezTo>
                  <a:cubicBezTo>
                    <a:pt x="11882" y="3013"/>
                    <a:pt x="12543" y="4608"/>
                    <a:pt x="12543" y="6272"/>
                  </a:cubicBezTo>
                  <a:lnTo>
                    <a:pt x="12543" y="1509690"/>
                  </a:lnTo>
                  <a:cubicBezTo>
                    <a:pt x="12543" y="1511354"/>
                    <a:pt x="11882" y="1512949"/>
                    <a:pt x="10706" y="1514125"/>
                  </a:cubicBezTo>
                  <a:cubicBezTo>
                    <a:pt x="9530" y="1515301"/>
                    <a:pt x="7935" y="1515962"/>
                    <a:pt x="6272" y="1515962"/>
                  </a:cubicBezTo>
                  <a:lnTo>
                    <a:pt x="6272" y="1515962"/>
                  </a:lnTo>
                  <a:cubicBezTo>
                    <a:pt x="4608" y="1515962"/>
                    <a:pt x="3013" y="1515301"/>
                    <a:pt x="1837" y="1514125"/>
                  </a:cubicBezTo>
                  <a:cubicBezTo>
                    <a:pt x="661" y="1512949"/>
                    <a:pt x="0" y="1511354"/>
                    <a:pt x="0" y="1509690"/>
                  </a:cubicBezTo>
                  <a:lnTo>
                    <a:pt x="0" y="6272"/>
                  </a:lnTo>
                  <a:cubicBezTo>
                    <a:pt x="0" y="4608"/>
                    <a:pt x="661" y="3013"/>
                    <a:pt x="1837" y="1837"/>
                  </a:cubicBezTo>
                  <a:cubicBezTo>
                    <a:pt x="3013" y="661"/>
                    <a:pt x="4608" y="0"/>
                    <a:pt x="6272" y="0"/>
                  </a:cubicBezTo>
                  <a:close/>
                </a:path>
              </a:pathLst>
            </a:custGeom>
            <a:solidFill>
              <a:srgbClr val="E5E5E5"/>
            </a:solidFill>
          </p:spPr>
        </p:sp>
        <p:sp>
          <p:nvSpPr>
            <p:cNvPr name="TextBox 11" id="11"/>
            <p:cNvSpPr txBox="true"/>
            <p:nvPr/>
          </p:nvSpPr>
          <p:spPr>
            <a:xfrm>
              <a:off x="0" y="-47625"/>
              <a:ext cx="12543" cy="1563587"/>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74629" y="4853305"/>
            <a:ext cx="2809216" cy="547370"/>
          </a:xfrm>
          <a:prstGeom prst="rect">
            <a:avLst/>
          </a:prstGeom>
        </p:spPr>
        <p:txBody>
          <a:bodyPr anchor="t" rtlCol="false" tIns="0" lIns="0" bIns="0" rIns="0">
            <a:spAutoFit/>
          </a:bodyPr>
          <a:lstStyle/>
          <a:p>
            <a:pPr>
              <a:lnSpc>
                <a:spcPts val="4479"/>
              </a:lnSpc>
            </a:pPr>
            <a:r>
              <a:rPr lang="en-US" sz="3199">
                <a:solidFill>
                  <a:srgbClr val="231076"/>
                </a:solidFill>
                <a:latin typeface="Inter Italics"/>
              </a:rPr>
              <a:t>3.2 ĐỀ XUẤT</a:t>
            </a:r>
          </a:p>
        </p:txBody>
      </p:sp>
      <p:sp>
        <p:nvSpPr>
          <p:cNvPr name="TextBox 13" id="13"/>
          <p:cNvSpPr txBox="true"/>
          <p:nvPr/>
        </p:nvSpPr>
        <p:spPr>
          <a:xfrm rot="0">
            <a:off x="7299588" y="2687721"/>
            <a:ext cx="8201263" cy="495300"/>
          </a:xfrm>
          <a:prstGeom prst="rect">
            <a:avLst/>
          </a:prstGeom>
        </p:spPr>
        <p:txBody>
          <a:bodyPr anchor="t" rtlCol="false" tIns="0" lIns="0" bIns="0" rIns="0">
            <a:spAutoFit/>
          </a:bodyPr>
          <a:lstStyle/>
          <a:p>
            <a:pPr>
              <a:lnSpc>
                <a:spcPts val="4199"/>
              </a:lnSpc>
              <a:spcBef>
                <a:spcPct val="0"/>
              </a:spcBef>
            </a:pPr>
            <a:r>
              <a:rPr lang="en-US" sz="2999">
                <a:solidFill>
                  <a:srgbClr val="000000"/>
                </a:solidFill>
                <a:latin typeface="Inter"/>
              </a:rPr>
              <a:t>Thêm nhiều hình thức thanh toán online khác.</a:t>
            </a:r>
          </a:p>
        </p:txBody>
      </p:sp>
      <p:sp>
        <p:nvSpPr>
          <p:cNvPr name="TextBox 14" id="14"/>
          <p:cNvSpPr txBox="true"/>
          <p:nvPr/>
        </p:nvSpPr>
        <p:spPr>
          <a:xfrm rot="0">
            <a:off x="7299588" y="4324767"/>
            <a:ext cx="6800374" cy="495300"/>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Inter"/>
              </a:rPr>
              <a:t>Thêm bình luận và đánh giá sản phẩm</a:t>
            </a:r>
          </a:p>
        </p:txBody>
      </p:sp>
      <p:sp>
        <p:nvSpPr>
          <p:cNvPr name="TextBox 15" id="15"/>
          <p:cNvSpPr txBox="true"/>
          <p:nvPr/>
        </p:nvSpPr>
        <p:spPr>
          <a:xfrm rot="0">
            <a:off x="7299588" y="5963067"/>
            <a:ext cx="9313783" cy="495300"/>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Inter"/>
              </a:rPr>
              <a:t>Thêm các chức năng hỗ trợ ngôn ngữ, đơn vị tiền tệ</a:t>
            </a:r>
          </a:p>
        </p:txBody>
      </p:sp>
      <p:sp>
        <p:nvSpPr>
          <p:cNvPr name="TextBox 16" id="16"/>
          <p:cNvSpPr txBox="true"/>
          <p:nvPr/>
        </p:nvSpPr>
        <p:spPr>
          <a:xfrm rot="0">
            <a:off x="7299588" y="7601367"/>
            <a:ext cx="7071003" cy="495300"/>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Inter"/>
              </a:rPr>
              <a:t> Xây dựng thêm nhiều tiêu chí tìm kiếm.</a:t>
            </a:r>
          </a:p>
        </p:txBody>
      </p:sp>
      <p:sp>
        <p:nvSpPr>
          <p:cNvPr name="Freeform 17" id="17"/>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7">
              <a:extLst>
                <a:ext uri="{96DAC541-7B7A-43D3-8B79-37D633B846F1}">
                  <asvg:svgBlip xmlns:asvg="http://schemas.microsoft.com/office/drawing/2016/SVG/main" r:embed="rId8"/>
                </a:ext>
              </a:extLst>
            </a:blip>
            <a:stretch>
              <a:fillRect l="-39894" t="0" r="0" b="-128909"/>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Freeform 4" id="4"/>
          <p:cNvSpPr/>
          <p:nvPr/>
        </p:nvSpPr>
        <p:spPr>
          <a:xfrm flipH="false" flipV="false" rot="0">
            <a:off x="8426690" y="2389475"/>
            <a:ext cx="5787681" cy="5541704"/>
          </a:xfrm>
          <a:custGeom>
            <a:avLst/>
            <a:gdLst/>
            <a:ahLst/>
            <a:cxnLst/>
            <a:rect r="r" b="b" t="t" l="l"/>
            <a:pathLst>
              <a:path h="5541704" w="5787681">
                <a:moveTo>
                  <a:pt x="0" y="0"/>
                </a:moveTo>
                <a:lnTo>
                  <a:pt x="5787681" y="0"/>
                </a:lnTo>
                <a:lnTo>
                  <a:pt x="5787681" y="5541705"/>
                </a:lnTo>
                <a:lnTo>
                  <a:pt x="0" y="5541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4. DEMO</a:t>
            </a:r>
          </a:p>
        </p:txBody>
      </p:sp>
      <p:sp>
        <p:nvSpPr>
          <p:cNvPr name="TextBox 6" id="6"/>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7" id="7"/>
          <p:cNvSpPr txBox="true"/>
          <p:nvPr/>
        </p:nvSpPr>
        <p:spPr>
          <a:xfrm rot="0">
            <a:off x="1674629" y="4853305"/>
            <a:ext cx="4244493" cy="547370"/>
          </a:xfrm>
          <a:prstGeom prst="rect">
            <a:avLst/>
          </a:prstGeom>
        </p:spPr>
        <p:txBody>
          <a:bodyPr anchor="t" rtlCol="false" tIns="0" lIns="0" bIns="0" rIns="0">
            <a:spAutoFit/>
          </a:bodyPr>
          <a:lstStyle/>
          <a:p>
            <a:pPr>
              <a:lnSpc>
                <a:spcPts val="4479"/>
              </a:lnSpc>
            </a:pPr>
            <a:r>
              <a:rPr lang="en-US" sz="3199">
                <a:solidFill>
                  <a:srgbClr val="231076"/>
                </a:solidFill>
                <a:latin typeface="Inter Italics"/>
              </a:rPr>
              <a:t>DEMO SẢN PHẨM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157281" y="2605233"/>
            <a:ext cx="11263606" cy="1052196"/>
          </a:xfrm>
          <a:prstGeom prst="rect">
            <a:avLst/>
          </a:prstGeom>
        </p:spPr>
        <p:txBody>
          <a:bodyPr anchor="t" rtlCol="false" tIns="0" lIns="0" bIns="0" rIns="0">
            <a:spAutoFit/>
          </a:bodyPr>
          <a:lstStyle/>
          <a:p>
            <a:pPr algn="ctr">
              <a:lnSpc>
                <a:spcPts val="8679"/>
              </a:lnSpc>
            </a:pPr>
            <a:r>
              <a:rPr lang="en-US" sz="6199">
                <a:solidFill>
                  <a:srgbClr val="231076"/>
                </a:solidFill>
                <a:latin typeface="Anton"/>
              </a:rPr>
              <a:t>NỘI DUNG BÁO CÁO</a:t>
            </a:r>
          </a:p>
        </p:txBody>
      </p:sp>
      <p:grpSp>
        <p:nvGrpSpPr>
          <p:cNvPr name="Group 3" id="3"/>
          <p:cNvGrpSpPr/>
          <p:nvPr/>
        </p:nvGrpSpPr>
        <p:grpSpPr>
          <a:xfrm rot="0">
            <a:off x="1825879" y="4285730"/>
            <a:ext cx="6046574" cy="1202563"/>
            <a:chOff x="0" y="0"/>
            <a:chExt cx="8062098" cy="1603418"/>
          </a:xfrm>
        </p:grpSpPr>
        <p:sp>
          <p:nvSpPr>
            <p:cNvPr name="TextBox 4" id="4"/>
            <p:cNvSpPr txBox="true"/>
            <p:nvPr/>
          </p:nvSpPr>
          <p:spPr>
            <a:xfrm rot="0">
              <a:off x="1278631" y="353906"/>
              <a:ext cx="6783467" cy="815722"/>
            </a:xfrm>
            <a:prstGeom prst="rect">
              <a:avLst/>
            </a:prstGeom>
          </p:spPr>
          <p:txBody>
            <a:bodyPr anchor="t" rtlCol="false" tIns="0" lIns="0" bIns="0" rIns="0">
              <a:spAutoFit/>
            </a:bodyPr>
            <a:lstStyle/>
            <a:p>
              <a:pPr>
                <a:lnSpc>
                  <a:spcPts val="5183"/>
                </a:lnSpc>
              </a:pPr>
              <a:r>
                <a:rPr lang="en-US" sz="3599">
                  <a:solidFill>
                    <a:srgbClr val="001E70"/>
                  </a:solidFill>
                  <a:latin typeface="Inter Bold"/>
                </a:rPr>
                <a:t>GIỚI THIỆU ĐỀ TÀI</a:t>
              </a:r>
            </a:p>
          </p:txBody>
        </p:sp>
        <p:sp>
          <p:nvSpPr>
            <p:cNvPr name="Freeform 5" id="5"/>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1</a:t>
              </a:r>
            </a:p>
          </p:txBody>
        </p:sp>
      </p:grpSp>
      <p:grpSp>
        <p:nvGrpSpPr>
          <p:cNvPr name="Group 7" id="7"/>
          <p:cNvGrpSpPr/>
          <p:nvPr/>
        </p:nvGrpSpPr>
        <p:grpSpPr>
          <a:xfrm rot="0">
            <a:off x="1825879" y="5889042"/>
            <a:ext cx="6615444" cy="1202563"/>
            <a:chOff x="0" y="0"/>
            <a:chExt cx="8820592" cy="1603418"/>
          </a:xfrm>
        </p:grpSpPr>
        <p:sp>
          <p:nvSpPr>
            <p:cNvPr name="TextBox 8" id="8"/>
            <p:cNvSpPr txBox="true"/>
            <p:nvPr/>
          </p:nvSpPr>
          <p:spPr>
            <a:xfrm rot="0">
              <a:off x="1278631" y="350985"/>
              <a:ext cx="7541961" cy="815722"/>
            </a:xfrm>
            <a:prstGeom prst="rect">
              <a:avLst/>
            </a:prstGeom>
          </p:spPr>
          <p:txBody>
            <a:bodyPr anchor="t" rtlCol="false" tIns="0" lIns="0" bIns="0" rIns="0">
              <a:spAutoFit/>
            </a:bodyPr>
            <a:lstStyle/>
            <a:p>
              <a:pPr algn="l" marL="0" indent="0" lvl="0">
                <a:lnSpc>
                  <a:spcPts val="5183"/>
                </a:lnSpc>
                <a:spcBef>
                  <a:spcPct val="0"/>
                </a:spcBef>
              </a:pPr>
              <a:r>
                <a:rPr lang="en-US" sz="3599">
                  <a:solidFill>
                    <a:srgbClr val="001E70"/>
                  </a:solidFill>
                  <a:latin typeface="Inter Bold"/>
                </a:rPr>
                <a:t>NỘI DUNG CHÍNH ĐỀ TÀI</a:t>
              </a:r>
            </a:p>
          </p:txBody>
        </p:sp>
        <p:sp>
          <p:nvSpPr>
            <p:cNvPr name="Freeform 9" id="9"/>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2</a:t>
              </a:r>
            </a:p>
          </p:txBody>
        </p:sp>
      </p:grpSp>
      <p:grpSp>
        <p:nvGrpSpPr>
          <p:cNvPr name="Group 11" id="11"/>
          <p:cNvGrpSpPr/>
          <p:nvPr/>
        </p:nvGrpSpPr>
        <p:grpSpPr>
          <a:xfrm rot="0">
            <a:off x="9126868" y="5889042"/>
            <a:ext cx="7776888" cy="1202563"/>
            <a:chOff x="0" y="0"/>
            <a:chExt cx="10369184" cy="1603418"/>
          </a:xfrm>
        </p:grpSpPr>
        <p:sp>
          <p:nvSpPr>
            <p:cNvPr name="TextBox 12" id="12"/>
            <p:cNvSpPr txBox="true"/>
            <p:nvPr/>
          </p:nvSpPr>
          <p:spPr>
            <a:xfrm rot="0">
              <a:off x="1278631" y="350985"/>
              <a:ext cx="9090553" cy="815722"/>
            </a:xfrm>
            <a:prstGeom prst="rect">
              <a:avLst/>
            </a:prstGeom>
          </p:spPr>
          <p:txBody>
            <a:bodyPr anchor="t" rtlCol="false" tIns="0" lIns="0" bIns="0" rIns="0">
              <a:spAutoFit/>
            </a:bodyPr>
            <a:lstStyle/>
            <a:p>
              <a:pPr algn="l" marL="0" indent="0" lvl="0">
                <a:lnSpc>
                  <a:spcPts val="5183"/>
                </a:lnSpc>
                <a:spcBef>
                  <a:spcPct val="0"/>
                </a:spcBef>
              </a:pPr>
              <a:r>
                <a:rPr lang="en-US" sz="3599">
                  <a:solidFill>
                    <a:srgbClr val="001E70"/>
                  </a:solidFill>
                  <a:latin typeface="Inter Bold"/>
                </a:rPr>
                <a:t>DEMO</a:t>
              </a:r>
            </a:p>
          </p:txBody>
        </p:sp>
        <p:sp>
          <p:nvSpPr>
            <p:cNvPr name="Freeform 13" id="13"/>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4</a:t>
              </a:r>
            </a:p>
          </p:txBody>
        </p:sp>
      </p:grpSp>
      <p:grpSp>
        <p:nvGrpSpPr>
          <p:cNvPr name="Group 15" id="15"/>
          <p:cNvGrpSpPr/>
          <p:nvPr/>
        </p:nvGrpSpPr>
        <p:grpSpPr>
          <a:xfrm rot="0">
            <a:off x="9126868" y="4171779"/>
            <a:ext cx="7776888" cy="1202563"/>
            <a:chOff x="0" y="0"/>
            <a:chExt cx="10369184" cy="1603418"/>
          </a:xfrm>
        </p:grpSpPr>
        <p:sp>
          <p:nvSpPr>
            <p:cNvPr name="TextBox 16" id="16"/>
            <p:cNvSpPr txBox="true"/>
            <p:nvPr/>
          </p:nvSpPr>
          <p:spPr>
            <a:xfrm rot="0">
              <a:off x="1278631" y="350985"/>
              <a:ext cx="9090553" cy="815722"/>
            </a:xfrm>
            <a:prstGeom prst="rect">
              <a:avLst/>
            </a:prstGeom>
          </p:spPr>
          <p:txBody>
            <a:bodyPr anchor="t" rtlCol="false" tIns="0" lIns="0" bIns="0" rIns="0">
              <a:spAutoFit/>
            </a:bodyPr>
            <a:lstStyle/>
            <a:p>
              <a:pPr algn="l" marL="0" indent="0" lvl="0">
                <a:lnSpc>
                  <a:spcPts val="5183"/>
                </a:lnSpc>
                <a:spcBef>
                  <a:spcPct val="0"/>
                </a:spcBef>
              </a:pPr>
              <a:r>
                <a:rPr lang="en-US" sz="3599">
                  <a:solidFill>
                    <a:srgbClr val="001E70"/>
                  </a:solidFill>
                  <a:latin typeface="Inter Bold"/>
                </a:rPr>
                <a:t>KẾT LUẬN VÀ ĐỀ XUẤT</a:t>
              </a:r>
            </a:p>
          </p:txBody>
        </p:sp>
        <p:sp>
          <p:nvSpPr>
            <p:cNvPr name="Freeform 17" id="17"/>
            <p:cNvSpPr/>
            <p:nvPr/>
          </p:nvSpPr>
          <p:spPr>
            <a:xfrm flipH="false" flipV="false" rot="-5400000">
              <a:off x="-86831" y="305142"/>
              <a:ext cx="1240449" cy="1066786"/>
            </a:xfrm>
            <a:custGeom>
              <a:avLst/>
              <a:gdLst/>
              <a:ahLst/>
              <a:cxnLst/>
              <a:rect r="r" b="b" t="t" l="l"/>
              <a:pathLst>
                <a:path h="1066786" w="1240449">
                  <a:moveTo>
                    <a:pt x="0" y="0"/>
                  </a:moveTo>
                  <a:lnTo>
                    <a:pt x="1240449" y="0"/>
                  </a:lnTo>
                  <a:lnTo>
                    <a:pt x="1240449" y="1066786"/>
                  </a:lnTo>
                  <a:lnTo>
                    <a:pt x="0" y="1066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0" y="-152400"/>
              <a:ext cx="1032936" cy="1755818"/>
            </a:xfrm>
            <a:prstGeom prst="rect">
              <a:avLst/>
            </a:prstGeom>
          </p:spPr>
          <p:txBody>
            <a:bodyPr anchor="t" rtlCol="false" tIns="0" lIns="0" bIns="0" rIns="0">
              <a:spAutoFit/>
            </a:bodyPr>
            <a:lstStyle/>
            <a:p>
              <a:pPr algn="ctr">
                <a:lnSpc>
                  <a:spcPts val="11092"/>
                </a:lnSpc>
              </a:pPr>
              <a:r>
                <a:rPr lang="en-US" sz="7923">
                  <a:solidFill>
                    <a:srgbClr val="374F90"/>
                  </a:solidFill>
                  <a:latin typeface="Ara Hamah Alfidaa"/>
                </a:rPr>
                <a:t>3</a:t>
              </a:r>
            </a:p>
          </p:txBody>
        </p:sp>
      </p:grpSp>
      <p:sp>
        <p:nvSpPr>
          <p:cNvPr name="AutoShape 19" id="19"/>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TextBox 20" id="20"/>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Freeform 21" id="21"/>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4">
              <a:extLst>
                <a:ext uri="{96DAC541-7B7A-43D3-8B79-37D633B846F1}">
                  <asvg:svgBlip xmlns:asvg="http://schemas.microsoft.com/office/drawing/2016/SVG/main" r:embed="rId5"/>
                </a:ext>
              </a:extLst>
            </a:blip>
            <a:stretch>
              <a:fillRect l="-39894" t="0" r="0" b="-128909"/>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FFE"/>
        </a:solidFill>
      </p:bgPr>
    </p:bg>
    <p:spTree>
      <p:nvGrpSpPr>
        <p:cNvPr id="1" name=""/>
        <p:cNvGrpSpPr/>
        <p:nvPr/>
      </p:nvGrpSpPr>
      <p:grpSpPr>
        <a:xfrm>
          <a:off x="0" y="0"/>
          <a:ext cx="0" cy="0"/>
          <a:chOff x="0" y="0"/>
          <a:chExt cx="0" cy="0"/>
        </a:xfrm>
      </p:grpSpPr>
      <p:sp>
        <p:nvSpPr>
          <p:cNvPr name="Freeform 2" id="2"/>
          <p:cNvSpPr/>
          <p:nvPr/>
        </p:nvSpPr>
        <p:spPr>
          <a:xfrm flipH="false" flipV="false" rot="0">
            <a:off x="853306" y="2407472"/>
            <a:ext cx="5236083" cy="8229600"/>
          </a:xfrm>
          <a:custGeom>
            <a:avLst/>
            <a:gdLst/>
            <a:ahLst/>
            <a:cxnLst/>
            <a:rect r="r" b="b" t="t" l="l"/>
            <a:pathLst>
              <a:path h="8229600" w="5236083">
                <a:moveTo>
                  <a:pt x="0" y="0"/>
                </a:moveTo>
                <a:lnTo>
                  <a:pt x="5236083" y="0"/>
                </a:lnTo>
                <a:lnTo>
                  <a:pt x="5236083" y="8229600"/>
                </a:lnTo>
                <a:lnTo>
                  <a:pt x="0" y="8229600"/>
                </a:lnTo>
                <a:lnTo>
                  <a:pt x="0" y="0"/>
                </a:lnTo>
                <a:close/>
              </a:path>
            </a:pathLst>
          </a:custGeom>
          <a:blipFill>
            <a:blip r:embed="rId2"/>
            <a:stretch>
              <a:fillRect l="0" t="0" r="0" b="0"/>
            </a:stretch>
          </a:blipFill>
        </p:spPr>
      </p:sp>
      <p:sp>
        <p:nvSpPr>
          <p:cNvPr name="TextBox 3" id="3"/>
          <p:cNvSpPr txBox="true"/>
          <p:nvPr/>
        </p:nvSpPr>
        <p:spPr>
          <a:xfrm rot="0">
            <a:off x="6701436" y="4251648"/>
            <a:ext cx="9673122" cy="1802754"/>
          </a:xfrm>
          <a:prstGeom prst="rect">
            <a:avLst/>
          </a:prstGeom>
        </p:spPr>
        <p:txBody>
          <a:bodyPr anchor="t" rtlCol="false" tIns="0" lIns="0" bIns="0" rIns="0">
            <a:spAutoFit/>
          </a:bodyPr>
          <a:lstStyle/>
          <a:p>
            <a:pPr algn="ctr" marL="0" indent="0" lvl="0">
              <a:lnSpc>
                <a:spcPts val="7102"/>
              </a:lnSpc>
            </a:pPr>
            <a:r>
              <a:rPr lang="en-US" sz="6122">
                <a:solidFill>
                  <a:srgbClr val="5A5B82"/>
                </a:solidFill>
                <a:latin typeface="Inter"/>
              </a:rPr>
              <a:t>CẢM ƠN THẦY CÔ VÀ CÁC BẠN ĐÃ THEO DÕI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grpSp>
        <p:nvGrpSpPr>
          <p:cNvPr name="Group 4" id="4"/>
          <p:cNvGrpSpPr/>
          <p:nvPr/>
        </p:nvGrpSpPr>
        <p:grpSpPr>
          <a:xfrm rot="0">
            <a:off x="10243795" y="2114280"/>
            <a:ext cx="6436123" cy="6001685"/>
            <a:chOff x="0" y="0"/>
            <a:chExt cx="8581497" cy="8002246"/>
          </a:xfrm>
        </p:grpSpPr>
        <p:sp>
          <p:nvSpPr>
            <p:cNvPr name="Freeform 5" id="5"/>
            <p:cNvSpPr/>
            <p:nvPr/>
          </p:nvSpPr>
          <p:spPr>
            <a:xfrm flipH="false" flipV="false" rot="0">
              <a:off x="0" y="0"/>
              <a:ext cx="8581497" cy="8002246"/>
            </a:xfrm>
            <a:custGeom>
              <a:avLst/>
              <a:gdLst/>
              <a:ahLst/>
              <a:cxnLst/>
              <a:rect r="r" b="b" t="t" l="l"/>
              <a:pathLst>
                <a:path h="8002246" w="8581497">
                  <a:moveTo>
                    <a:pt x="0" y="0"/>
                  </a:moveTo>
                  <a:lnTo>
                    <a:pt x="8581497" y="0"/>
                  </a:lnTo>
                  <a:lnTo>
                    <a:pt x="8581497" y="8002246"/>
                  </a:lnTo>
                  <a:lnTo>
                    <a:pt x="0" y="8002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6717779" y="0"/>
              <a:ext cx="1000671" cy="10006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grpSp>
      <p:sp>
        <p:nvSpPr>
          <p:cNvPr name="TextBox 9" id="9"/>
          <p:cNvSpPr txBox="true"/>
          <p:nvPr/>
        </p:nvSpPr>
        <p:spPr>
          <a:xfrm rot="0">
            <a:off x="879184" y="531051"/>
            <a:ext cx="7209323" cy="523875"/>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Helios Bold"/>
              </a:rPr>
              <a:t>1. GIỚI THIỆU ĐỀ TÀI</a:t>
            </a:r>
          </a:p>
        </p:txBody>
      </p:sp>
      <p:sp>
        <p:nvSpPr>
          <p:cNvPr name="TextBox 10" id="10"/>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11" id="11"/>
          <p:cNvSpPr txBox="true"/>
          <p:nvPr/>
        </p:nvSpPr>
        <p:spPr>
          <a:xfrm rot="0">
            <a:off x="1028700" y="3531803"/>
            <a:ext cx="8441256"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1.1 NỘI DUNG CHÍNH CỦA ĐỀ TÀI</a:t>
            </a:r>
          </a:p>
        </p:txBody>
      </p:sp>
      <p:sp>
        <p:nvSpPr>
          <p:cNvPr name="TextBox 12" id="12"/>
          <p:cNvSpPr txBox="true"/>
          <p:nvPr/>
        </p:nvSpPr>
        <p:spPr>
          <a:xfrm rot="0">
            <a:off x="1028700" y="4303328"/>
            <a:ext cx="8615742" cy="2889885"/>
          </a:xfrm>
          <a:prstGeom prst="rect">
            <a:avLst/>
          </a:prstGeom>
        </p:spPr>
        <p:txBody>
          <a:bodyPr anchor="t" rtlCol="false" tIns="0" lIns="0" bIns="0" rIns="0">
            <a:spAutoFit/>
          </a:bodyPr>
          <a:lstStyle/>
          <a:p>
            <a:pPr algn="just">
              <a:lnSpc>
                <a:spcPts val="3780"/>
              </a:lnSpc>
            </a:pPr>
            <a:r>
              <a:rPr lang="en-US" sz="2700" spc="21">
                <a:solidFill>
                  <a:srgbClr val="000000"/>
                </a:solidFill>
                <a:latin typeface="Inter"/>
              </a:rPr>
              <a:t>Đối với đồ án này, tôi tập trung vào việc nghiên cứu các kiến thức về các công nghệ hiện đại như ReactJS, Node.js, Express và MySQL để xây dựng một website thương mại điện tử chuyên bán giày đáp ứng các nhu cầu cơ bản của người dùng.</a:t>
            </a:r>
          </a:p>
          <a:p>
            <a:pPr algn="just">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TextBox 4" id="4"/>
          <p:cNvSpPr txBox="true"/>
          <p:nvPr/>
        </p:nvSpPr>
        <p:spPr>
          <a:xfrm rot="0">
            <a:off x="879184" y="531051"/>
            <a:ext cx="7209323" cy="523875"/>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Helios Bold"/>
              </a:rPr>
              <a:t>1. GIỚI THIỆU ĐỀ TÀI</a:t>
            </a:r>
          </a:p>
        </p:txBody>
      </p:sp>
      <p:sp>
        <p:nvSpPr>
          <p:cNvPr name="TextBox 5" id="5"/>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grpSp>
        <p:nvGrpSpPr>
          <p:cNvPr name="Group 6" id="6"/>
          <p:cNvGrpSpPr/>
          <p:nvPr/>
        </p:nvGrpSpPr>
        <p:grpSpPr>
          <a:xfrm rot="0">
            <a:off x="11524058" y="2730840"/>
            <a:ext cx="5176401" cy="3233954"/>
            <a:chOff x="0" y="0"/>
            <a:chExt cx="6901868" cy="4311939"/>
          </a:xfrm>
        </p:grpSpPr>
        <p:pic>
          <p:nvPicPr>
            <p:cNvPr name="Picture 7" id="7"/>
            <p:cNvPicPr>
              <a:picLocks noChangeAspect="true"/>
            </p:cNvPicPr>
            <p:nvPr/>
          </p:nvPicPr>
          <p:blipFill>
            <a:blip r:embed="rId4"/>
            <a:srcRect l="0" t="3114" r="0" b="3114"/>
            <a:stretch>
              <a:fillRect/>
            </a:stretch>
          </p:blipFill>
          <p:spPr>
            <a:xfrm flipH="false" flipV="false">
              <a:off x="0" y="0"/>
              <a:ext cx="6901868" cy="4311939"/>
            </a:xfrm>
            <a:prstGeom prst="rect">
              <a:avLst/>
            </a:prstGeom>
          </p:spPr>
        </p:pic>
      </p:grpSp>
      <p:grpSp>
        <p:nvGrpSpPr>
          <p:cNvPr name="Group 8" id="8"/>
          <p:cNvGrpSpPr/>
          <p:nvPr/>
        </p:nvGrpSpPr>
        <p:grpSpPr>
          <a:xfrm rot="0">
            <a:off x="11524058" y="6397596"/>
            <a:ext cx="5176401" cy="3171403"/>
            <a:chOff x="0" y="0"/>
            <a:chExt cx="6901868" cy="4228538"/>
          </a:xfrm>
        </p:grpSpPr>
        <p:pic>
          <p:nvPicPr>
            <p:cNvPr name="Picture 9" id="9"/>
            <p:cNvPicPr>
              <a:picLocks noChangeAspect="true"/>
            </p:cNvPicPr>
            <p:nvPr/>
          </p:nvPicPr>
          <p:blipFill>
            <a:blip r:embed="rId5"/>
            <a:srcRect l="0" t="4107" r="0" b="4107"/>
            <a:stretch>
              <a:fillRect/>
            </a:stretch>
          </p:blipFill>
          <p:spPr>
            <a:xfrm flipH="false" flipV="false">
              <a:off x="0" y="0"/>
              <a:ext cx="6901868" cy="4228538"/>
            </a:xfrm>
            <a:prstGeom prst="rect">
              <a:avLst/>
            </a:prstGeom>
          </p:spPr>
        </p:pic>
      </p:grpSp>
      <p:sp>
        <p:nvSpPr>
          <p:cNvPr name="TextBox 10" id="10"/>
          <p:cNvSpPr txBox="true"/>
          <p:nvPr/>
        </p:nvSpPr>
        <p:spPr>
          <a:xfrm rot="0">
            <a:off x="1105285" y="6822336"/>
            <a:ext cx="9827574" cy="1736725"/>
          </a:xfrm>
          <a:prstGeom prst="rect">
            <a:avLst/>
          </a:prstGeom>
        </p:spPr>
        <p:txBody>
          <a:bodyPr anchor="t" rtlCol="false" tIns="0" lIns="0" bIns="0" rIns="0">
            <a:spAutoFit/>
          </a:bodyPr>
          <a:lstStyle/>
          <a:p>
            <a:pPr algn="just">
              <a:lnSpc>
                <a:spcPts val="3499"/>
              </a:lnSpc>
            </a:pPr>
            <a:r>
              <a:rPr lang="en-US" sz="2499">
                <a:solidFill>
                  <a:srgbClr val="000000"/>
                </a:solidFill>
                <a:latin typeface="Now"/>
              </a:rPr>
              <a:t>Với việc tập trung vào sự kết hợp giữa tính tương tác của ReactJS và mạnh mẽ của Node.js và Express, dự án này hứa hẹn mang lại trải nghiệm mua sắm trực tuyến tốt nhất cho người dùng.</a:t>
            </a:r>
          </a:p>
        </p:txBody>
      </p:sp>
      <p:sp>
        <p:nvSpPr>
          <p:cNvPr name="TextBox 11" id="11"/>
          <p:cNvSpPr txBox="true"/>
          <p:nvPr/>
        </p:nvSpPr>
        <p:spPr>
          <a:xfrm rot="0">
            <a:off x="1105285" y="6226071"/>
            <a:ext cx="4164472" cy="405765"/>
          </a:xfrm>
          <a:prstGeom prst="rect">
            <a:avLst/>
          </a:prstGeom>
        </p:spPr>
        <p:txBody>
          <a:bodyPr anchor="t" rtlCol="false" tIns="0" lIns="0" bIns="0" rIns="0">
            <a:spAutoFit/>
          </a:bodyPr>
          <a:lstStyle/>
          <a:p>
            <a:pPr>
              <a:lnSpc>
                <a:spcPts val="3359"/>
              </a:lnSpc>
            </a:pPr>
            <a:r>
              <a:rPr lang="en-US" sz="2400">
                <a:solidFill>
                  <a:srgbClr val="000000"/>
                </a:solidFill>
                <a:latin typeface="Inter Bold"/>
              </a:rPr>
              <a:t>CÔNG NGHỆ</a:t>
            </a:r>
          </a:p>
        </p:txBody>
      </p:sp>
      <p:sp>
        <p:nvSpPr>
          <p:cNvPr name="TextBox 12" id="12"/>
          <p:cNvSpPr txBox="true"/>
          <p:nvPr/>
        </p:nvSpPr>
        <p:spPr>
          <a:xfrm rot="0">
            <a:off x="1028700" y="1645249"/>
            <a:ext cx="6744675"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1.2 TÍNH CẤP THIẾT CỦA ĐỀ TÀI</a:t>
            </a:r>
          </a:p>
        </p:txBody>
      </p:sp>
      <p:sp>
        <p:nvSpPr>
          <p:cNvPr name="TextBox 13" id="13"/>
          <p:cNvSpPr txBox="true"/>
          <p:nvPr/>
        </p:nvSpPr>
        <p:spPr>
          <a:xfrm rot="0">
            <a:off x="1028700" y="3361295"/>
            <a:ext cx="9904159" cy="2613025"/>
          </a:xfrm>
          <a:prstGeom prst="rect">
            <a:avLst/>
          </a:prstGeom>
        </p:spPr>
        <p:txBody>
          <a:bodyPr anchor="t" rtlCol="false" tIns="0" lIns="0" bIns="0" rIns="0">
            <a:spAutoFit/>
          </a:bodyPr>
          <a:lstStyle/>
          <a:p>
            <a:pPr algn="just">
              <a:lnSpc>
                <a:spcPts val="3499"/>
              </a:lnSpc>
            </a:pPr>
            <a:r>
              <a:rPr lang="en-US" sz="2499">
                <a:solidFill>
                  <a:srgbClr val="000000"/>
                </a:solidFill>
                <a:latin typeface="Now"/>
              </a:rPr>
              <a:t>Trong thời đại ngày nay, nhu cầu buôn bán và trao đổi hàng hóa mà không yêu cầu sự gặp gỡ trực tiếp đã tạo điều kiện thuận lợi cho sự phát triển của các trang web thương mại điện tử. Các nền tảng này mang lại sự đơn giản, tốc độ và thuận tiện cho cả người mua và người bán.</a:t>
            </a:r>
          </a:p>
          <a:p>
            <a:pPr algn="just">
              <a:lnSpc>
                <a:spcPts val="3499"/>
              </a:lnSpc>
            </a:pPr>
          </a:p>
        </p:txBody>
      </p:sp>
      <p:sp>
        <p:nvSpPr>
          <p:cNvPr name="TextBox 14" id="14"/>
          <p:cNvSpPr txBox="true"/>
          <p:nvPr/>
        </p:nvSpPr>
        <p:spPr>
          <a:xfrm rot="0">
            <a:off x="1028700" y="2768551"/>
            <a:ext cx="4164472" cy="405765"/>
          </a:xfrm>
          <a:prstGeom prst="rect">
            <a:avLst/>
          </a:prstGeom>
        </p:spPr>
        <p:txBody>
          <a:bodyPr anchor="t" rtlCol="false" tIns="0" lIns="0" bIns="0" rIns="0">
            <a:spAutoFit/>
          </a:bodyPr>
          <a:lstStyle/>
          <a:p>
            <a:pPr>
              <a:lnSpc>
                <a:spcPts val="3359"/>
              </a:lnSpc>
            </a:pPr>
            <a:r>
              <a:rPr lang="en-US" sz="2400">
                <a:solidFill>
                  <a:srgbClr val="000000"/>
                </a:solidFill>
                <a:latin typeface="Inter Bold"/>
              </a:rPr>
              <a:t>THƯƠNG MẠI ĐIỆN TỬ</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TextBox 4" id="4"/>
          <p:cNvSpPr txBox="true"/>
          <p:nvPr/>
        </p:nvSpPr>
        <p:spPr>
          <a:xfrm rot="0">
            <a:off x="879184" y="531051"/>
            <a:ext cx="7209323" cy="523875"/>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Helios Bold"/>
              </a:rPr>
              <a:t>1. GIỚI THIỆU ĐỀ TÀI</a:t>
            </a:r>
          </a:p>
        </p:txBody>
      </p:sp>
      <p:sp>
        <p:nvSpPr>
          <p:cNvPr name="TextBox 5" id="5"/>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grpSp>
        <p:nvGrpSpPr>
          <p:cNvPr name="Group 6" id="6"/>
          <p:cNvGrpSpPr/>
          <p:nvPr/>
        </p:nvGrpSpPr>
        <p:grpSpPr>
          <a:xfrm rot="0">
            <a:off x="1375450" y="4850828"/>
            <a:ext cx="2091863" cy="20918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540060" y="5121420"/>
            <a:ext cx="1686443" cy="1664979"/>
          </a:xfrm>
          <a:custGeom>
            <a:avLst/>
            <a:gdLst/>
            <a:ahLst/>
            <a:cxnLst/>
            <a:rect r="r" b="b" t="t" l="l"/>
            <a:pathLst>
              <a:path h="1664979" w="1686443">
                <a:moveTo>
                  <a:pt x="0" y="0"/>
                </a:moveTo>
                <a:lnTo>
                  <a:pt x="1686443" y="0"/>
                </a:lnTo>
                <a:lnTo>
                  <a:pt x="1686443" y="1664979"/>
                </a:lnTo>
                <a:lnTo>
                  <a:pt x="0" y="1664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9478985" y="4907978"/>
            <a:ext cx="2091863" cy="2091863"/>
            <a:chOff x="0" y="0"/>
            <a:chExt cx="2789151" cy="2789151"/>
          </a:xfrm>
        </p:grpSpPr>
        <p:grpSp>
          <p:nvGrpSpPr>
            <p:cNvPr name="Group 11" id="11"/>
            <p:cNvGrpSpPr/>
            <p:nvPr/>
          </p:nvGrpSpPr>
          <p:grpSpPr>
            <a:xfrm rot="0">
              <a:off x="0" y="0"/>
              <a:ext cx="2789151" cy="278915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746381" y="465237"/>
              <a:ext cx="1677388" cy="1662711"/>
            </a:xfrm>
            <a:custGeom>
              <a:avLst/>
              <a:gdLst/>
              <a:ahLst/>
              <a:cxnLst/>
              <a:rect r="r" b="b" t="t" l="l"/>
              <a:pathLst>
                <a:path h="1662711" w="1677388">
                  <a:moveTo>
                    <a:pt x="0" y="0"/>
                  </a:moveTo>
                  <a:lnTo>
                    <a:pt x="1677388" y="0"/>
                  </a:lnTo>
                  <a:lnTo>
                    <a:pt x="1677388" y="1662711"/>
                  </a:lnTo>
                  <a:lnTo>
                    <a:pt x="0" y="1662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3663302" y="4575959"/>
            <a:ext cx="5077426" cy="260350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Nghiên cứu và áp dụng hiệu quả các công nghệ như ReactJS, Node.js, Express, và MySQL</a:t>
            </a:r>
          </a:p>
          <a:p>
            <a:pPr algn="just">
              <a:lnSpc>
                <a:spcPts val="3499"/>
              </a:lnSpc>
            </a:pPr>
          </a:p>
          <a:p>
            <a:pPr algn="just">
              <a:lnSpc>
                <a:spcPts val="3499"/>
              </a:lnSpc>
            </a:pPr>
            <a:r>
              <a:rPr lang="en-US" sz="2499">
                <a:solidFill>
                  <a:srgbClr val="000000"/>
                </a:solidFill>
                <a:latin typeface="Inter"/>
              </a:rPr>
              <a:t>Xây dựng thành công website thương mại điện tử </a:t>
            </a:r>
          </a:p>
        </p:txBody>
      </p:sp>
      <p:sp>
        <p:nvSpPr>
          <p:cNvPr name="TextBox 16" id="16"/>
          <p:cNvSpPr txBox="true"/>
          <p:nvPr/>
        </p:nvSpPr>
        <p:spPr>
          <a:xfrm rot="0">
            <a:off x="11970126" y="4575959"/>
            <a:ext cx="5077426" cy="3041650"/>
          </a:xfrm>
          <a:prstGeom prst="rect">
            <a:avLst/>
          </a:prstGeom>
        </p:spPr>
        <p:txBody>
          <a:bodyPr anchor="t" rtlCol="false" tIns="0" lIns="0" bIns="0" rIns="0">
            <a:spAutoFit/>
          </a:bodyPr>
          <a:lstStyle/>
          <a:p>
            <a:pPr>
              <a:lnSpc>
                <a:spcPts val="3499"/>
              </a:lnSpc>
            </a:pPr>
            <a:r>
              <a:rPr lang="en-US" sz="2499">
                <a:solidFill>
                  <a:srgbClr val="000000"/>
                </a:solidFill>
                <a:latin typeface="Inter"/>
              </a:rPr>
              <a:t>Tích lũy và trao dồi thêm được các công nghệ mới và kiến thức lập trình.</a:t>
            </a:r>
          </a:p>
          <a:p>
            <a:pPr>
              <a:lnSpc>
                <a:spcPts val="3499"/>
              </a:lnSpc>
            </a:pPr>
          </a:p>
          <a:p>
            <a:pPr>
              <a:lnSpc>
                <a:spcPts val="3499"/>
              </a:lnSpc>
            </a:pPr>
            <a:r>
              <a:rPr lang="en-US" sz="2499">
                <a:solidFill>
                  <a:srgbClr val="000000"/>
                </a:solidFill>
                <a:latin typeface="Inter"/>
              </a:rPr>
              <a:t>Biết thêm về quy trình phát triển ứng dụng web cũng như phần mềm.</a:t>
            </a:r>
          </a:p>
        </p:txBody>
      </p:sp>
      <p:sp>
        <p:nvSpPr>
          <p:cNvPr name="TextBox 17" id="17"/>
          <p:cNvSpPr txBox="true"/>
          <p:nvPr/>
        </p:nvSpPr>
        <p:spPr>
          <a:xfrm rot="0">
            <a:off x="1342856" y="2576745"/>
            <a:ext cx="8136130" cy="1109345"/>
          </a:xfrm>
          <a:prstGeom prst="rect">
            <a:avLst/>
          </a:prstGeom>
        </p:spPr>
        <p:txBody>
          <a:bodyPr anchor="t" rtlCol="false" tIns="0" lIns="0" bIns="0" rIns="0">
            <a:spAutoFit/>
          </a:bodyPr>
          <a:lstStyle/>
          <a:p>
            <a:pPr>
              <a:lnSpc>
                <a:spcPts val="4479"/>
              </a:lnSpc>
            </a:pPr>
            <a:r>
              <a:rPr lang="en-US" sz="3199">
                <a:solidFill>
                  <a:srgbClr val="231076"/>
                </a:solidFill>
                <a:latin typeface="Inter Italics"/>
              </a:rPr>
              <a:t>1.3 MỤC TIÊU </a:t>
            </a:r>
          </a:p>
          <a:p>
            <a:pPr>
              <a:lnSpc>
                <a:spcPts val="4479"/>
              </a:lnSpc>
            </a:pPr>
            <a:r>
              <a:rPr lang="en-US" sz="3199">
                <a:solidFill>
                  <a:srgbClr val="231076"/>
                </a:solidFill>
                <a:latin typeface="Inter Italics"/>
              </a:rPr>
              <a:t>VÀ Ý NGHĨA CỦA BÁO CÁO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grpSp>
        <p:nvGrpSpPr>
          <p:cNvPr name="Group 4" id="4"/>
          <p:cNvGrpSpPr/>
          <p:nvPr/>
        </p:nvGrpSpPr>
        <p:grpSpPr>
          <a:xfrm rot="0">
            <a:off x="10799946" y="2443248"/>
            <a:ext cx="5963171" cy="5515933"/>
            <a:chOff x="0" y="0"/>
            <a:chExt cx="7950895" cy="7354577"/>
          </a:xfrm>
        </p:grpSpPr>
        <p:sp>
          <p:nvSpPr>
            <p:cNvPr name="Freeform 5" id="5"/>
            <p:cNvSpPr/>
            <p:nvPr/>
          </p:nvSpPr>
          <p:spPr>
            <a:xfrm flipH="false" flipV="false" rot="0">
              <a:off x="0" y="0"/>
              <a:ext cx="7950895" cy="7354577"/>
            </a:xfrm>
            <a:custGeom>
              <a:avLst/>
              <a:gdLst/>
              <a:ahLst/>
              <a:cxnLst/>
              <a:rect r="r" b="b" t="t" l="l"/>
              <a:pathLst>
                <a:path h="7354577" w="7950895">
                  <a:moveTo>
                    <a:pt x="0" y="0"/>
                  </a:moveTo>
                  <a:lnTo>
                    <a:pt x="7950895" y="0"/>
                  </a:lnTo>
                  <a:lnTo>
                    <a:pt x="7950895" y="7354577"/>
                  </a:lnTo>
                  <a:lnTo>
                    <a:pt x="0" y="7354577"/>
                  </a:lnTo>
                  <a:lnTo>
                    <a:pt x="0" y="0"/>
                  </a:lnTo>
                  <a:close/>
                </a:path>
              </a:pathLst>
            </a:custGeom>
            <a:blipFill>
              <a:blip r:embed="rId4"/>
              <a:stretch>
                <a:fillRect l="0" t="0" r="0" b="0"/>
              </a:stretch>
            </a:blipFill>
          </p:spPr>
        </p:sp>
        <p:sp>
          <p:nvSpPr>
            <p:cNvPr name="Freeform 6" id="6"/>
            <p:cNvSpPr/>
            <p:nvPr/>
          </p:nvSpPr>
          <p:spPr>
            <a:xfrm flipH="false" flipV="false" rot="0">
              <a:off x="2149251" y="1756965"/>
              <a:ext cx="3725475" cy="3725475"/>
            </a:xfrm>
            <a:custGeom>
              <a:avLst/>
              <a:gdLst/>
              <a:ahLst/>
              <a:cxnLst/>
              <a:rect r="r" b="b" t="t" l="l"/>
              <a:pathLst>
                <a:path h="3725475" w="3725475">
                  <a:moveTo>
                    <a:pt x="0" y="0"/>
                  </a:moveTo>
                  <a:lnTo>
                    <a:pt x="3725475" y="0"/>
                  </a:lnTo>
                  <a:lnTo>
                    <a:pt x="3725475" y="3725475"/>
                  </a:lnTo>
                  <a:lnTo>
                    <a:pt x="0" y="37254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911773" y="2500687"/>
              <a:ext cx="2200430" cy="2007893"/>
            </a:xfrm>
            <a:custGeom>
              <a:avLst/>
              <a:gdLst/>
              <a:ahLst/>
              <a:cxnLst/>
              <a:rect r="r" b="b" t="t" l="l"/>
              <a:pathLst>
                <a:path h="2007893" w="2200430">
                  <a:moveTo>
                    <a:pt x="0" y="0"/>
                  </a:moveTo>
                  <a:lnTo>
                    <a:pt x="2200431" y="0"/>
                  </a:lnTo>
                  <a:lnTo>
                    <a:pt x="2200431" y="2007893"/>
                  </a:lnTo>
                  <a:lnTo>
                    <a:pt x="0" y="2007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8" id="8"/>
          <p:cNvSpPr txBox="true"/>
          <p:nvPr/>
        </p:nvSpPr>
        <p:spPr>
          <a:xfrm rot="0">
            <a:off x="879184" y="531051"/>
            <a:ext cx="7209323" cy="523875"/>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Helios Bold"/>
              </a:rPr>
              <a:t>2. NỘI DUNG CHÍNH</a:t>
            </a:r>
          </a:p>
        </p:txBody>
      </p:sp>
      <p:sp>
        <p:nvSpPr>
          <p:cNvPr name="TextBox 9" id="9"/>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10" id="10"/>
          <p:cNvSpPr txBox="true"/>
          <p:nvPr/>
        </p:nvSpPr>
        <p:spPr>
          <a:xfrm rot="0">
            <a:off x="1455353" y="4350670"/>
            <a:ext cx="2700716" cy="340995"/>
          </a:xfrm>
          <a:prstGeom prst="rect">
            <a:avLst/>
          </a:prstGeom>
        </p:spPr>
        <p:txBody>
          <a:bodyPr anchor="t" rtlCol="false" tIns="0" lIns="0" bIns="0" rIns="0">
            <a:spAutoFit/>
          </a:bodyPr>
          <a:lstStyle/>
          <a:p>
            <a:pPr>
              <a:lnSpc>
                <a:spcPts val="2340"/>
              </a:lnSpc>
            </a:pPr>
            <a:r>
              <a:rPr lang="en-US" sz="3000" spc="-51">
                <a:solidFill>
                  <a:srgbClr val="231076"/>
                </a:solidFill>
                <a:latin typeface="Helios Bold"/>
              </a:rPr>
              <a:t>REACT JS</a:t>
            </a:r>
          </a:p>
        </p:txBody>
      </p:sp>
      <p:sp>
        <p:nvSpPr>
          <p:cNvPr name="TextBox 11" id="11"/>
          <p:cNvSpPr txBox="true"/>
          <p:nvPr/>
        </p:nvSpPr>
        <p:spPr>
          <a:xfrm rot="0">
            <a:off x="1455353" y="4783867"/>
            <a:ext cx="7960956" cy="172720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React.js là một thư viện JavaScript mạnh mẽ được phát triển bởi Facebook (Meta) từ năm 2013. Dùng để xây dựng giao diện người dùng linh hoạt và hiện đại. </a:t>
            </a:r>
          </a:p>
        </p:txBody>
      </p:sp>
      <p:sp>
        <p:nvSpPr>
          <p:cNvPr name="TextBox 12" id="12"/>
          <p:cNvSpPr txBox="true"/>
          <p:nvPr/>
        </p:nvSpPr>
        <p:spPr>
          <a:xfrm rot="0">
            <a:off x="941113" y="1457479"/>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2.1 NGHIÊN CỨU LÝ THUYẾT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grpSp>
        <p:nvGrpSpPr>
          <p:cNvPr name="Group 4" id="4"/>
          <p:cNvGrpSpPr/>
          <p:nvPr/>
        </p:nvGrpSpPr>
        <p:grpSpPr>
          <a:xfrm rot="0">
            <a:off x="8886148" y="2213553"/>
            <a:ext cx="8522673" cy="6378115"/>
            <a:chOff x="0" y="0"/>
            <a:chExt cx="11363565" cy="8504153"/>
          </a:xfrm>
        </p:grpSpPr>
        <p:sp>
          <p:nvSpPr>
            <p:cNvPr name="Freeform 5" id="5"/>
            <p:cNvSpPr/>
            <p:nvPr/>
          </p:nvSpPr>
          <p:spPr>
            <a:xfrm flipH="false" flipV="false" rot="0">
              <a:off x="57650" y="0"/>
              <a:ext cx="10072107" cy="8504153"/>
            </a:xfrm>
            <a:custGeom>
              <a:avLst/>
              <a:gdLst/>
              <a:ahLst/>
              <a:cxnLst/>
              <a:rect r="r" b="b" t="t" l="l"/>
              <a:pathLst>
                <a:path h="8504153" w="10072107">
                  <a:moveTo>
                    <a:pt x="0" y="0"/>
                  </a:moveTo>
                  <a:lnTo>
                    <a:pt x="10072107" y="0"/>
                  </a:lnTo>
                  <a:lnTo>
                    <a:pt x="10072107" y="8504153"/>
                  </a:lnTo>
                  <a:lnTo>
                    <a:pt x="0" y="8504153"/>
                  </a:lnTo>
                  <a:lnTo>
                    <a:pt x="0" y="0"/>
                  </a:lnTo>
                  <a:close/>
                </a:path>
              </a:pathLst>
            </a:custGeom>
            <a:blipFill>
              <a:blip r:embed="rId4"/>
              <a:stretch>
                <a:fillRect l="-5492" t="-9323" r="-4486" b="-11109"/>
              </a:stretch>
            </a:blipFill>
          </p:spPr>
        </p:sp>
        <p:grpSp>
          <p:nvGrpSpPr>
            <p:cNvPr name="Group 6" id="6"/>
            <p:cNvGrpSpPr/>
            <p:nvPr/>
          </p:nvGrpSpPr>
          <p:grpSpPr>
            <a:xfrm rot="1799678">
              <a:off x="3968019" y="1579750"/>
              <a:ext cx="6442983" cy="5536938"/>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8" id="8"/>
              <p:cNvSpPr txBox="true"/>
              <p:nvPr/>
            </p:nvSpPr>
            <p:spPr>
              <a:xfrm>
                <a:off x="114300" y="-38100"/>
                <a:ext cx="584200" cy="736600"/>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5159445" y="2782675"/>
              <a:ext cx="5711962" cy="2256225"/>
            </a:xfrm>
            <a:custGeom>
              <a:avLst/>
              <a:gdLst/>
              <a:ahLst/>
              <a:cxnLst/>
              <a:rect r="r" b="b" t="t" l="l"/>
              <a:pathLst>
                <a:path h="2256225" w="5711962">
                  <a:moveTo>
                    <a:pt x="0" y="0"/>
                  </a:moveTo>
                  <a:lnTo>
                    <a:pt x="5711961" y="0"/>
                  </a:lnTo>
                  <a:lnTo>
                    <a:pt x="5711961" y="2256225"/>
                  </a:lnTo>
                  <a:lnTo>
                    <a:pt x="0" y="22562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34302" y="1972899"/>
              <a:ext cx="2440545" cy="394233"/>
              <a:chOff x="0" y="0"/>
              <a:chExt cx="482083" cy="77873"/>
            </a:xfrm>
          </p:grpSpPr>
          <p:sp>
            <p:nvSpPr>
              <p:cNvPr name="Freeform 11" id="11"/>
              <p:cNvSpPr/>
              <p:nvPr/>
            </p:nvSpPr>
            <p:spPr>
              <a:xfrm flipH="false" flipV="false" rot="0">
                <a:off x="0" y="0"/>
                <a:ext cx="482083" cy="77873"/>
              </a:xfrm>
              <a:custGeom>
                <a:avLst/>
                <a:gdLst/>
                <a:ahLst/>
                <a:cxnLst/>
                <a:rect r="r" b="b" t="t" l="l"/>
                <a:pathLst>
                  <a:path h="77873" w="482083">
                    <a:moveTo>
                      <a:pt x="0" y="0"/>
                    </a:moveTo>
                    <a:lnTo>
                      <a:pt x="482083" y="0"/>
                    </a:lnTo>
                    <a:lnTo>
                      <a:pt x="482083" y="77873"/>
                    </a:lnTo>
                    <a:lnTo>
                      <a:pt x="0" y="77873"/>
                    </a:lnTo>
                    <a:close/>
                  </a:path>
                </a:pathLst>
              </a:custGeom>
              <a:solidFill>
                <a:srgbClr val="FFFFFF"/>
              </a:solidFill>
            </p:spPr>
          </p:sp>
          <p:sp>
            <p:nvSpPr>
              <p:cNvPr name="TextBox 12" id="12"/>
              <p:cNvSpPr txBox="true"/>
              <p:nvPr/>
            </p:nvSpPr>
            <p:spPr>
              <a:xfrm>
                <a:off x="0" y="-38100"/>
                <a:ext cx="482083" cy="115973"/>
              </a:xfrm>
              <a:prstGeom prst="rect">
                <a:avLst/>
              </a:prstGeom>
            </p:spPr>
            <p:txBody>
              <a:bodyPr anchor="ctr" rtlCol="false" tIns="50800" lIns="50800" bIns="50800" rIns="50800"/>
              <a:lstStyle/>
              <a:p>
                <a:pPr algn="ctr">
                  <a:lnSpc>
                    <a:spcPts val="3499"/>
                  </a:lnSpc>
                </a:pPr>
              </a:p>
            </p:txBody>
          </p:sp>
        </p:grpSp>
        <p:sp>
          <p:nvSpPr>
            <p:cNvPr name="TextBox 13" id="13"/>
            <p:cNvSpPr txBox="true"/>
            <p:nvPr/>
          </p:nvSpPr>
          <p:spPr>
            <a:xfrm rot="0">
              <a:off x="0" y="1925274"/>
              <a:ext cx="3509149"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Cross-Platform</a:t>
              </a:r>
            </a:p>
          </p:txBody>
        </p:sp>
        <p:grpSp>
          <p:nvGrpSpPr>
            <p:cNvPr name="Group 14" id="14"/>
            <p:cNvGrpSpPr/>
            <p:nvPr/>
          </p:nvGrpSpPr>
          <p:grpSpPr>
            <a:xfrm rot="0">
              <a:off x="2250777" y="661297"/>
              <a:ext cx="2440545" cy="394233"/>
              <a:chOff x="0" y="0"/>
              <a:chExt cx="482083" cy="77873"/>
            </a:xfrm>
          </p:grpSpPr>
          <p:sp>
            <p:nvSpPr>
              <p:cNvPr name="Freeform 15" id="15"/>
              <p:cNvSpPr/>
              <p:nvPr/>
            </p:nvSpPr>
            <p:spPr>
              <a:xfrm flipH="false" flipV="false" rot="0">
                <a:off x="0" y="0"/>
                <a:ext cx="482083" cy="77873"/>
              </a:xfrm>
              <a:custGeom>
                <a:avLst/>
                <a:gdLst/>
                <a:ahLst/>
                <a:cxnLst/>
                <a:rect r="r" b="b" t="t" l="l"/>
                <a:pathLst>
                  <a:path h="77873" w="482083">
                    <a:moveTo>
                      <a:pt x="0" y="0"/>
                    </a:moveTo>
                    <a:lnTo>
                      <a:pt x="482083" y="0"/>
                    </a:lnTo>
                    <a:lnTo>
                      <a:pt x="482083" y="77873"/>
                    </a:lnTo>
                    <a:lnTo>
                      <a:pt x="0" y="77873"/>
                    </a:lnTo>
                    <a:close/>
                  </a:path>
                </a:pathLst>
              </a:custGeom>
              <a:solidFill>
                <a:srgbClr val="FFFFFF"/>
              </a:solidFill>
            </p:spPr>
          </p:sp>
          <p:sp>
            <p:nvSpPr>
              <p:cNvPr name="TextBox 16" id="16"/>
              <p:cNvSpPr txBox="true"/>
              <p:nvPr/>
            </p:nvSpPr>
            <p:spPr>
              <a:xfrm>
                <a:off x="0" y="-38100"/>
                <a:ext cx="482083" cy="115973"/>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445402" y="3369192"/>
              <a:ext cx="2227941" cy="314506"/>
              <a:chOff x="0" y="0"/>
              <a:chExt cx="440087" cy="62125"/>
            </a:xfrm>
          </p:grpSpPr>
          <p:sp>
            <p:nvSpPr>
              <p:cNvPr name="Freeform 18" id="18"/>
              <p:cNvSpPr/>
              <p:nvPr/>
            </p:nvSpPr>
            <p:spPr>
              <a:xfrm flipH="false" flipV="false" rot="0">
                <a:off x="0" y="0"/>
                <a:ext cx="440087" cy="62125"/>
              </a:xfrm>
              <a:custGeom>
                <a:avLst/>
                <a:gdLst/>
                <a:ahLst/>
                <a:cxnLst/>
                <a:rect r="r" b="b" t="t" l="l"/>
                <a:pathLst>
                  <a:path h="62125" w="440087">
                    <a:moveTo>
                      <a:pt x="0" y="0"/>
                    </a:moveTo>
                    <a:lnTo>
                      <a:pt x="440087" y="0"/>
                    </a:lnTo>
                    <a:lnTo>
                      <a:pt x="440087" y="62125"/>
                    </a:lnTo>
                    <a:lnTo>
                      <a:pt x="0" y="62125"/>
                    </a:lnTo>
                    <a:close/>
                  </a:path>
                </a:pathLst>
              </a:custGeom>
              <a:solidFill>
                <a:srgbClr val="FFFFFF"/>
              </a:solidFill>
            </p:spPr>
          </p:sp>
          <p:sp>
            <p:nvSpPr>
              <p:cNvPr name="TextBox 19" id="19"/>
              <p:cNvSpPr txBox="true"/>
              <p:nvPr/>
            </p:nvSpPr>
            <p:spPr>
              <a:xfrm>
                <a:off x="0" y="-38100"/>
                <a:ext cx="440087" cy="100225"/>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377200" y="4705007"/>
              <a:ext cx="2334243" cy="376224"/>
              <a:chOff x="0" y="0"/>
              <a:chExt cx="461085" cy="74316"/>
            </a:xfrm>
          </p:grpSpPr>
          <p:sp>
            <p:nvSpPr>
              <p:cNvPr name="Freeform 21" id="21"/>
              <p:cNvSpPr/>
              <p:nvPr/>
            </p:nvSpPr>
            <p:spPr>
              <a:xfrm flipH="false" flipV="false" rot="0">
                <a:off x="0" y="0"/>
                <a:ext cx="461085" cy="74316"/>
              </a:xfrm>
              <a:custGeom>
                <a:avLst/>
                <a:gdLst/>
                <a:ahLst/>
                <a:cxnLst/>
                <a:rect r="r" b="b" t="t" l="l"/>
                <a:pathLst>
                  <a:path h="74316" w="461085">
                    <a:moveTo>
                      <a:pt x="0" y="0"/>
                    </a:moveTo>
                    <a:lnTo>
                      <a:pt x="461085" y="0"/>
                    </a:lnTo>
                    <a:lnTo>
                      <a:pt x="461085" y="74316"/>
                    </a:lnTo>
                    <a:lnTo>
                      <a:pt x="0" y="74316"/>
                    </a:lnTo>
                    <a:close/>
                  </a:path>
                </a:pathLst>
              </a:custGeom>
              <a:solidFill>
                <a:srgbClr val="FFFFFF"/>
              </a:solidFill>
            </p:spPr>
          </p:sp>
          <p:sp>
            <p:nvSpPr>
              <p:cNvPr name="TextBox 22" id="22"/>
              <p:cNvSpPr txBox="true"/>
              <p:nvPr/>
            </p:nvSpPr>
            <p:spPr>
              <a:xfrm>
                <a:off x="0" y="-38100"/>
                <a:ext cx="461085" cy="112416"/>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445402" y="6033731"/>
              <a:ext cx="2334243" cy="376224"/>
              <a:chOff x="0" y="0"/>
              <a:chExt cx="461085" cy="74316"/>
            </a:xfrm>
          </p:grpSpPr>
          <p:sp>
            <p:nvSpPr>
              <p:cNvPr name="Freeform 24" id="24"/>
              <p:cNvSpPr/>
              <p:nvPr/>
            </p:nvSpPr>
            <p:spPr>
              <a:xfrm flipH="false" flipV="false" rot="0">
                <a:off x="0" y="0"/>
                <a:ext cx="461085" cy="74316"/>
              </a:xfrm>
              <a:custGeom>
                <a:avLst/>
                <a:gdLst/>
                <a:ahLst/>
                <a:cxnLst/>
                <a:rect r="r" b="b" t="t" l="l"/>
                <a:pathLst>
                  <a:path h="74316" w="461085">
                    <a:moveTo>
                      <a:pt x="0" y="0"/>
                    </a:moveTo>
                    <a:lnTo>
                      <a:pt x="461085" y="0"/>
                    </a:lnTo>
                    <a:lnTo>
                      <a:pt x="461085" y="74316"/>
                    </a:lnTo>
                    <a:lnTo>
                      <a:pt x="0" y="74316"/>
                    </a:lnTo>
                    <a:close/>
                  </a:path>
                </a:pathLst>
              </a:custGeom>
              <a:solidFill>
                <a:srgbClr val="FFFFFF"/>
              </a:solidFill>
            </p:spPr>
          </p:sp>
          <p:sp>
            <p:nvSpPr>
              <p:cNvPr name="TextBox 25" id="25"/>
              <p:cNvSpPr txBox="true"/>
              <p:nvPr/>
            </p:nvSpPr>
            <p:spPr>
              <a:xfrm>
                <a:off x="0" y="-38100"/>
                <a:ext cx="461085" cy="112416"/>
              </a:xfrm>
              <a:prstGeom prst="rect">
                <a:avLst/>
              </a:prstGeom>
            </p:spPr>
            <p:txBody>
              <a:bodyPr anchor="ctr" rtlCol="false" tIns="50800" lIns="50800" bIns="50800" rIns="50800"/>
              <a:lstStyle/>
              <a:p>
                <a:pPr algn="ctr">
                  <a:lnSpc>
                    <a:spcPts val="3499"/>
                  </a:lnSpc>
                </a:pPr>
              </a:p>
            </p:txBody>
          </p:sp>
        </p:grpSp>
        <p:grpSp>
          <p:nvGrpSpPr>
            <p:cNvPr name="Group 26" id="26"/>
            <p:cNvGrpSpPr/>
            <p:nvPr/>
          </p:nvGrpSpPr>
          <p:grpSpPr>
            <a:xfrm rot="0">
              <a:off x="3063747" y="7432828"/>
              <a:ext cx="1909035" cy="376224"/>
              <a:chOff x="0" y="0"/>
              <a:chExt cx="377093" cy="74316"/>
            </a:xfrm>
          </p:grpSpPr>
          <p:sp>
            <p:nvSpPr>
              <p:cNvPr name="Freeform 27" id="27"/>
              <p:cNvSpPr/>
              <p:nvPr/>
            </p:nvSpPr>
            <p:spPr>
              <a:xfrm flipH="false" flipV="false" rot="0">
                <a:off x="0" y="0"/>
                <a:ext cx="377093" cy="74316"/>
              </a:xfrm>
              <a:custGeom>
                <a:avLst/>
                <a:gdLst/>
                <a:ahLst/>
                <a:cxnLst/>
                <a:rect r="r" b="b" t="t" l="l"/>
                <a:pathLst>
                  <a:path h="74316" w="377093">
                    <a:moveTo>
                      <a:pt x="0" y="0"/>
                    </a:moveTo>
                    <a:lnTo>
                      <a:pt x="377093" y="0"/>
                    </a:lnTo>
                    <a:lnTo>
                      <a:pt x="377093" y="74316"/>
                    </a:lnTo>
                    <a:lnTo>
                      <a:pt x="0" y="74316"/>
                    </a:lnTo>
                    <a:close/>
                  </a:path>
                </a:pathLst>
              </a:custGeom>
              <a:solidFill>
                <a:srgbClr val="FFFFFF"/>
              </a:solidFill>
            </p:spPr>
          </p:sp>
          <p:sp>
            <p:nvSpPr>
              <p:cNvPr name="TextBox 28" id="28"/>
              <p:cNvSpPr txBox="true"/>
              <p:nvPr/>
            </p:nvSpPr>
            <p:spPr>
              <a:xfrm>
                <a:off x="0" y="-38100"/>
                <a:ext cx="377093" cy="112416"/>
              </a:xfrm>
              <a:prstGeom prst="rect">
                <a:avLst/>
              </a:prstGeom>
            </p:spPr>
            <p:txBody>
              <a:bodyPr anchor="ctr" rtlCol="false" tIns="50800" lIns="50800" bIns="50800" rIns="50800"/>
              <a:lstStyle/>
              <a:p>
                <a:pPr algn="ctr">
                  <a:lnSpc>
                    <a:spcPts val="3499"/>
                  </a:lnSpc>
                </a:pPr>
              </a:p>
            </p:txBody>
          </p:sp>
        </p:grpSp>
        <p:sp>
          <p:nvSpPr>
            <p:cNvPr name="TextBox 29" id="29"/>
            <p:cNvSpPr txBox="true"/>
            <p:nvPr/>
          </p:nvSpPr>
          <p:spPr>
            <a:xfrm rot="0">
              <a:off x="885661" y="606999"/>
              <a:ext cx="4545614"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JavaScript</a:t>
              </a:r>
            </a:p>
          </p:txBody>
        </p:sp>
        <p:sp>
          <p:nvSpPr>
            <p:cNvPr name="TextBox 30" id="30"/>
            <p:cNvSpPr txBox="true"/>
            <p:nvPr/>
          </p:nvSpPr>
          <p:spPr>
            <a:xfrm rot="0">
              <a:off x="3123146" y="7359522"/>
              <a:ext cx="1919288"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Community </a:t>
              </a:r>
            </a:p>
          </p:txBody>
        </p:sp>
        <p:sp>
          <p:nvSpPr>
            <p:cNvPr name="TextBox 31" id="31"/>
            <p:cNvSpPr txBox="true"/>
            <p:nvPr/>
          </p:nvSpPr>
          <p:spPr>
            <a:xfrm rot="0">
              <a:off x="1178352" y="4595078"/>
              <a:ext cx="689928"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Fast</a:t>
              </a:r>
            </a:p>
          </p:txBody>
        </p:sp>
        <p:sp>
          <p:nvSpPr>
            <p:cNvPr name="TextBox 32" id="32"/>
            <p:cNvSpPr txBox="true"/>
            <p:nvPr/>
          </p:nvSpPr>
          <p:spPr>
            <a:xfrm rot="0">
              <a:off x="407302" y="3285831"/>
              <a:ext cx="2382996"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Asynchronous </a:t>
              </a:r>
            </a:p>
          </p:txBody>
        </p:sp>
        <p:sp>
          <p:nvSpPr>
            <p:cNvPr name="TextBox 33" id="33"/>
            <p:cNvSpPr txBox="true"/>
            <p:nvPr/>
          </p:nvSpPr>
          <p:spPr>
            <a:xfrm rot="0">
              <a:off x="510490" y="6000544"/>
              <a:ext cx="2025650" cy="4497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Inter"/>
                </a:rPr>
                <a:t>No Buffering</a:t>
              </a:r>
            </a:p>
          </p:txBody>
        </p:sp>
      </p:grpSp>
      <p:sp>
        <p:nvSpPr>
          <p:cNvPr name="TextBox 34" id="34"/>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35" id="35"/>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36" id="36"/>
          <p:cNvSpPr txBox="true"/>
          <p:nvPr/>
        </p:nvSpPr>
        <p:spPr>
          <a:xfrm rot="0">
            <a:off x="1028700" y="3922362"/>
            <a:ext cx="2700716" cy="340995"/>
          </a:xfrm>
          <a:prstGeom prst="rect">
            <a:avLst/>
          </a:prstGeom>
        </p:spPr>
        <p:txBody>
          <a:bodyPr anchor="t" rtlCol="false" tIns="0" lIns="0" bIns="0" rIns="0">
            <a:spAutoFit/>
          </a:bodyPr>
          <a:lstStyle/>
          <a:p>
            <a:pPr>
              <a:lnSpc>
                <a:spcPts val="2340"/>
              </a:lnSpc>
            </a:pPr>
            <a:r>
              <a:rPr lang="en-US" sz="3000" spc="-51">
                <a:solidFill>
                  <a:srgbClr val="231076"/>
                </a:solidFill>
                <a:latin typeface="Helios Bold"/>
              </a:rPr>
              <a:t>NODE.JS</a:t>
            </a:r>
          </a:p>
        </p:txBody>
      </p:sp>
      <p:sp>
        <p:nvSpPr>
          <p:cNvPr name="TextBox 37" id="37"/>
          <p:cNvSpPr txBox="true"/>
          <p:nvPr/>
        </p:nvSpPr>
        <p:spPr>
          <a:xfrm rot="0">
            <a:off x="1028700" y="4393659"/>
            <a:ext cx="7059806" cy="260350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Node.js, một môi trường mã nguồn mở được phát triển vào năm 2009, nhằm thực thi mã JavaScript trên máy chủ,  tập trung giải quyết các vấn đề về hiệu suất trong việc xử lý thời gian truyền thông mạng, xử lý yêu cầu, và phản hồi web. </a:t>
            </a:r>
          </a:p>
        </p:txBody>
      </p:sp>
      <p:sp>
        <p:nvSpPr>
          <p:cNvPr name="TextBox 38" id="38"/>
          <p:cNvSpPr txBox="true"/>
          <p:nvPr/>
        </p:nvSpPr>
        <p:spPr>
          <a:xfrm rot="0">
            <a:off x="879184" y="1494733"/>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2.1 NGHIÊN CỨU LÝ THUYẾT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sp>
        <p:nvSpPr>
          <p:cNvPr name="Freeform 4" id="4"/>
          <p:cNvSpPr/>
          <p:nvPr/>
        </p:nvSpPr>
        <p:spPr>
          <a:xfrm flipH="false" flipV="false" rot="0">
            <a:off x="6242082" y="2355916"/>
            <a:ext cx="11420812" cy="5999414"/>
          </a:xfrm>
          <a:custGeom>
            <a:avLst/>
            <a:gdLst/>
            <a:ahLst/>
            <a:cxnLst/>
            <a:rect r="r" b="b" t="t" l="l"/>
            <a:pathLst>
              <a:path h="5999414" w="11420812">
                <a:moveTo>
                  <a:pt x="0" y="0"/>
                </a:moveTo>
                <a:lnTo>
                  <a:pt x="11420812" y="0"/>
                </a:lnTo>
                <a:lnTo>
                  <a:pt x="11420812" y="5999415"/>
                </a:lnTo>
                <a:lnTo>
                  <a:pt x="0" y="5999415"/>
                </a:lnTo>
                <a:lnTo>
                  <a:pt x="0" y="0"/>
                </a:lnTo>
                <a:close/>
              </a:path>
            </a:pathLst>
          </a:custGeom>
          <a:blipFill>
            <a:blip r:embed="rId4"/>
            <a:stretch>
              <a:fillRect l="-3752" t="-5049" r="-4482" b="-2607"/>
            </a:stretch>
          </a:blipFill>
        </p:spPr>
      </p:sp>
      <p:sp>
        <p:nvSpPr>
          <p:cNvPr name="TextBox 5" id="5"/>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6" id="6"/>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7" id="7"/>
          <p:cNvSpPr txBox="true"/>
          <p:nvPr/>
        </p:nvSpPr>
        <p:spPr>
          <a:xfrm rot="0">
            <a:off x="1028700" y="4120457"/>
            <a:ext cx="2700716" cy="363474"/>
          </a:xfrm>
          <a:prstGeom prst="rect">
            <a:avLst/>
          </a:prstGeom>
        </p:spPr>
        <p:txBody>
          <a:bodyPr anchor="t" rtlCol="false" tIns="0" lIns="0" bIns="0" rIns="0">
            <a:spAutoFit/>
          </a:bodyPr>
          <a:lstStyle/>
          <a:p>
            <a:pPr>
              <a:lnSpc>
                <a:spcPts val="2418"/>
              </a:lnSpc>
            </a:pPr>
            <a:r>
              <a:rPr lang="en-US" sz="3100" spc="-52">
                <a:solidFill>
                  <a:srgbClr val="231076"/>
                </a:solidFill>
                <a:latin typeface="Helios Bold"/>
              </a:rPr>
              <a:t>EXPRESS</a:t>
            </a:r>
          </a:p>
        </p:txBody>
      </p:sp>
      <p:sp>
        <p:nvSpPr>
          <p:cNvPr name="TextBox 8" id="8"/>
          <p:cNvSpPr txBox="true"/>
          <p:nvPr/>
        </p:nvSpPr>
        <p:spPr>
          <a:xfrm rot="0">
            <a:off x="1028700" y="4730239"/>
            <a:ext cx="4867329"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Express.js là một thư viện web Node.js mạnh mẽ và linh hoạt, giúp phát triển các ứng dụng web và API một cách dễ dàng và hiệu quả. </a:t>
            </a:r>
          </a:p>
        </p:txBody>
      </p:sp>
      <p:sp>
        <p:nvSpPr>
          <p:cNvPr name="TextBox 9" id="9"/>
          <p:cNvSpPr txBox="true"/>
          <p:nvPr/>
        </p:nvSpPr>
        <p:spPr>
          <a:xfrm rot="0">
            <a:off x="879184" y="1474981"/>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2.1 NGHIÊN CỨU LÝ THUYẾT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AutoShape 2" id="2"/>
          <p:cNvSpPr/>
          <p:nvPr/>
        </p:nvSpPr>
        <p:spPr>
          <a:xfrm rot="1980">
            <a:off x="879182" y="1184278"/>
            <a:ext cx="16529635" cy="0"/>
          </a:xfrm>
          <a:prstGeom prst="line">
            <a:avLst/>
          </a:prstGeom>
          <a:ln cap="flat" w="19050">
            <a:solidFill>
              <a:srgbClr val="231076"/>
            </a:solidFill>
            <a:prstDash val="solid"/>
            <a:headEnd type="none" len="sm" w="sm"/>
            <a:tailEnd type="none" len="sm" w="sm"/>
          </a:ln>
        </p:spPr>
      </p:sp>
      <p:sp>
        <p:nvSpPr>
          <p:cNvPr name="Freeform 3" id="3"/>
          <p:cNvSpPr/>
          <p:nvPr/>
        </p:nvSpPr>
        <p:spPr>
          <a:xfrm flipH="false" flipV="false" rot="0">
            <a:off x="17047552" y="9356645"/>
            <a:ext cx="361269" cy="212355"/>
          </a:xfrm>
          <a:custGeom>
            <a:avLst/>
            <a:gdLst/>
            <a:ahLst/>
            <a:cxnLst/>
            <a:rect r="r" b="b" t="t" l="l"/>
            <a:pathLst>
              <a:path h="212355" w="361269">
                <a:moveTo>
                  <a:pt x="0" y="0"/>
                </a:moveTo>
                <a:lnTo>
                  <a:pt x="361270" y="0"/>
                </a:lnTo>
                <a:lnTo>
                  <a:pt x="361270" y="212354"/>
                </a:lnTo>
                <a:lnTo>
                  <a:pt x="0" y="212354"/>
                </a:lnTo>
                <a:lnTo>
                  <a:pt x="0" y="0"/>
                </a:lnTo>
                <a:close/>
              </a:path>
            </a:pathLst>
          </a:custGeom>
          <a:blipFill>
            <a:blip r:embed="rId2">
              <a:extLst>
                <a:ext uri="{96DAC541-7B7A-43D3-8B79-37D633B846F1}">
                  <asvg:svgBlip xmlns:asvg="http://schemas.microsoft.com/office/drawing/2016/SVG/main" r:embed="rId3"/>
                </a:ext>
              </a:extLst>
            </a:blip>
            <a:stretch>
              <a:fillRect l="-39894" t="0" r="0" b="-128909"/>
            </a:stretch>
          </a:blipFill>
        </p:spPr>
      </p:sp>
      <p:grpSp>
        <p:nvGrpSpPr>
          <p:cNvPr name="Group 4" id="4"/>
          <p:cNvGrpSpPr/>
          <p:nvPr/>
        </p:nvGrpSpPr>
        <p:grpSpPr>
          <a:xfrm rot="0">
            <a:off x="13494424" y="3192892"/>
            <a:ext cx="3764876" cy="3901217"/>
            <a:chOff x="0" y="0"/>
            <a:chExt cx="5019835" cy="5201622"/>
          </a:xfrm>
        </p:grpSpPr>
        <p:sp>
          <p:nvSpPr>
            <p:cNvPr name="Freeform 5" id="5"/>
            <p:cNvSpPr/>
            <p:nvPr/>
          </p:nvSpPr>
          <p:spPr>
            <a:xfrm flipH="false" flipV="false" rot="0">
              <a:off x="673561" y="1243674"/>
              <a:ext cx="408252" cy="408252"/>
            </a:xfrm>
            <a:custGeom>
              <a:avLst/>
              <a:gdLst/>
              <a:ahLst/>
              <a:cxnLst/>
              <a:rect r="r" b="b" t="t" l="l"/>
              <a:pathLst>
                <a:path h="408252" w="408252">
                  <a:moveTo>
                    <a:pt x="0" y="0"/>
                  </a:moveTo>
                  <a:lnTo>
                    <a:pt x="408252" y="0"/>
                  </a:lnTo>
                  <a:lnTo>
                    <a:pt x="408252" y="408252"/>
                  </a:lnTo>
                  <a:lnTo>
                    <a:pt x="0" y="408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45459" y="1159933"/>
              <a:ext cx="3060789" cy="537633"/>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Performance</a:t>
              </a:r>
            </a:p>
          </p:txBody>
        </p:sp>
        <p:sp>
          <p:nvSpPr>
            <p:cNvPr name="Freeform 7" id="7"/>
            <p:cNvSpPr/>
            <p:nvPr/>
          </p:nvSpPr>
          <p:spPr>
            <a:xfrm flipH="false" flipV="false" rot="0">
              <a:off x="648161" y="3639741"/>
              <a:ext cx="408252" cy="408252"/>
            </a:xfrm>
            <a:custGeom>
              <a:avLst/>
              <a:gdLst/>
              <a:ahLst/>
              <a:cxnLst/>
              <a:rect r="r" b="b" t="t" l="l"/>
              <a:pathLst>
                <a:path h="408252" w="408252">
                  <a:moveTo>
                    <a:pt x="0" y="0"/>
                  </a:moveTo>
                  <a:lnTo>
                    <a:pt x="408252" y="0"/>
                  </a:lnTo>
                  <a:lnTo>
                    <a:pt x="408252" y="408252"/>
                  </a:lnTo>
                  <a:lnTo>
                    <a:pt x="0" y="408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320059" y="3556000"/>
              <a:ext cx="3060789" cy="537633"/>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Community </a:t>
              </a:r>
            </a:p>
          </p:txBody>
        </p:sp>
        <p:sp>
          <p:nvSpPr>
            <p:cNvPr name="Freeform 9" id="9"/>
            <p:cNvSpPr/>
            <p:nvPr/>
          </p:nvSpPr>
          <p:spPr>
            <a:xfrm flipH="false" flipV="false" rot="0">
              <a:off x="38100" y="4747729"/>
              <a:ext cx="408252" cy="408252"/>
            </a:xfrm>
            <a:custGeom>
              <a:avLst/>
              <a:gdLst/>
              <a:ahLst/>
              <a:cxnLst/>
              <a:rect r="r" b="b" t="t" l="l"/>
              <a:pathLst>
                <a:path h="408252" w="408252">
                  <a:moveTo>
                    <a:pt x="0" y="0"/>
                  </a:moveTo>
                  <a:lnTo>
                    <a:pt x="408252" y="0"/>
                  </a:lnTo>
                  <a:lnTo>
                    <a:pt x="408252" y="408253"/>
                  </a:lnTo>
                  <a:lnTo>
                    <a:pt x="0" y="408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709998" y="4663989"/>
              <a:ext cx="3060789" cy="537633"/>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Easy-to-use</a:t>
              </a:r>
            </a:p>
          </p:txBody>
        </p:sp>
        <p:sp>
          <p:nvSpPr>
            <p:cNvPr name="Freeform 11" id="11"/>
            <p:cNvSpPr/>
            <p:nvPr/>
          </p:nvSpPr>
          <p:spPr>
            <a:xfrm flipH="false" flipV="false" rot="0">
              <a:off x="0" y="45641"/>
              <a:ext cx="408252" cy="408252"/>
            </a:xfrm>
            <a:custGeom>
              <a:avLst/>
              <a:gdLst/>
              <a:ahLst/>
              <a:cxnLst/>
              <a:rect r="r" b="b" t="t" l="l"/>
              <a:pathLst>
                <a:path h="408252" w="408252">
                  <a:moveTo>
                    <a:pt x="0" y="0"/>
                  </a:moveTo>
                  <a:lnTo>
                    <a:pt x="408252" y="0"/>
                  </a:lnTo>
                  <a:lnTo>
                    <a:pt x="408252" y="408252"/>
                  </a:lnTo>
                  <a:lnTo>
                    <a:pt x="0" y="4082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641194" y="-38100"/>
              <a:ext cx="2450300" cy="537633"/>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Security</a:t>
              </a:r>
            </a:p>
          </p:txBody>
        </p:sp>
        <p:sp>
          <p:nvSpPr>
            <p:cNvPr name="Freeform 13" id="13"/>
            <p:cNvSpPr/>
            <p:nvPr/>
          </p:nvSpPr>
          <p:spPr>
            <a:xfrm flipH="false" flipV="false" rot="0">
              <a:off x="835364" y="2441707"/>
              <a:ext cx="408252" cy="408252"/>
            </a:xfrm>
            <a:custGeom>
              <a:avLst/>
              <a:gdLst/>
              <a:ahLst/>
              <a:cxnLst/>
              <a:rect r="r" b="b" t="t" l="l"/>
              <a:pathLst>
                <a:path h="408252" w="408252">
                  <a:moveTo>
                    <a:pt x="0" y="0"/>
                  </a:moveTo>
                  <a:lnTo>
                    <a:pt x="408253" y="0"/>
                  </a:lnTo>
                  <a:lnTo>
                    <a:pt x="408253" y="408253"/>
                  </a:lnTo>
                  <a:lnTo>
                    <a:pt x="0" y="4082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507263" y="2357967"/>
              <a:ext cx="3512572" cy="537633"/>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Cross-Platform</a:t>
              </a:r>
            </a:p>
          </p:txBody>
        </p:sp>
      </p:grpSp>
      <p:grpSp>
        <p:nvGrpSpPr>
          <p:cNvPr name="Group 15" id="15"/>
          <p:cNvGrpSpPr/>
          <p:nvPr/>
        </p:nvGrpSpPr>
        <p:grpSpPr>
          <a:xfrm rot="0">
            <a:off x="7361913" y="2307682"/>
            <a:ext cx="5477608" cy="5671636"/>
            <a:chOff x="0" y="0"/>
            <a:chExt cx="7303477" cy="7562181"/>
          </a:xfrm>
        </p:grpSpPr>
        <p:sp>
          <p:nvSpPr>
            <p:cNvPr name="Freeform 16" id="16"/>
            <p:cNvSpPr/>
            <p:nvPr/>
          </p:nvSpPr>
          <p:spPr>
            <a:xfrm flipH="false" flipV="false" rot="0">
              <a:off x="0" y="0"/>
              <a:ext cx="7303477" cy="7562181"/>
            </a:xfrm>
            <a:custGeom>
              <a:avLst/>
              <a:gdLst/>
              <a:ahLst/>
              <a:cxnLst/>
              <a:rect r="r" b="b" t="t" l="l"/>
              <a:pathLst>
                <a:path h="7562181" w="7303477">
                  <a:moveTo>
                    <a:pt x="0" y="0"/>
                  </a:moveTo>
                  <a:lnTo>
                    <a:pt x="7303477" y="0"/>
                  </a:lnTo>
                  <a:lnTo>
                    <a:pt x="7303477" y="7562181"/>
                  </a:lnTo>
                  <a:lnTo>
                    <a:pt x="0" y="7562181"/>
                  </a:lnTo>
                  <a:lnTo>
                    <a:pt x="0" y="0"/>
                  </a:lnTo>
                  <a:close/>
                </a:path>
              </a:pathLst>
            </a:custGeom>
            <a:blipFill>
              <a:blip r:embed="rId14"/>
              <a:stretch>
                <a:fillRect l="-57370" t="-19482" r="-62541" b="0"/>
              </a:stretch>
            </a:blipFill>
          </p:spPr>
        </p:sp>
        <p:grpSp>
          <p:nvGrpSpPr>
            <p:cNvPr name="Group 17" id="17"/>
            <p:cNvGrpSpPr/>
            <p:nvPr/>
          </p:nvGrpSpPr>
          <p:grpSpPr>
            <a:xfrm rot="0">
              <a:off x="215342" y="4165154"/>
              <a:ext cx="980745" cy="9807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ABE7"/>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false" flipV="false" rot="0">
              <a:off x="312344" y="4158550"/>
              <a:ext cx="742396" cy="886443"/>
            </a:xfrm>
            <a:custGeom>
              <a:avLst/>
              <a:gdLst/>
              <a:ahLst/>
              <a:cxnLst/>
              <a:rect r="r" b="b" t="t" l="l"/>
              <a:pathLst>
                <a:path h="886443" w="742396">
                  <a:moveTo>
                    <a:pt x="0" y="0"/>
                  </a:moveTo>
                  <a:lnTo>
                    <a:pt x="742396" y="0"/>
                  </a:lnTo>
                  <a:lnTo>
                    <a:pt x="742396" y="886443"/>
                  </a:lnTo>
                  <a:lnTo>
                    <a:pt x="0" y="88644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21" id="21"/>
          <p:cNvSpPr txBox="true"/>
          <p:nvPr/>
        </p:nvSpPr>
        <p:spPr>
          <a:xfrm rot="0">
            <a:off x="879184" y="540576"/>
            <a:ext cx="7209323"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01E70"/>
                </a:solidFill>
                <a:latin typeface="Inter Bold"/>
              </a:rPr>
              <a:t>2. NỘI DUNG CHÍNH</a:t>
            </a:r>
          </a:p>
        </p:txBody>
      </p:sp>
      <p:sp>
        <p:nvSpPr>
          <p:cNvPr name="TextBox 22" id="22"/>
          <p:cNvSpPr txBox="true"/>
          <p:nvPr/>
        </p:nvSpPr>
        <p:spPr>
          <a:xfrm rot="0">
            <a:off x="14656450" y="745046"/>
            <a:ext cx="2752367" cy="309880"/>
          </a:xfrm>
          <a:prstGeom prst="rect">
            <a:avLst/>
          </a:prstGeom>
        </p:spPr>
        <p:txBody>
          <a:bodyPr anchor="t" rtlCol="false" tIns="0" lIns="0" bIns="0" rIns="0">
            <a:spAutoFit/>
          </a:bodyPr>
          <a:lstStyle/>
          <a:p>
            <a:pPr algn="r" marL="0" indent="0" lvl="0">
              <a:lnSpc>
                <a:spcPts val="2360"/>
              </a:lnSpc>
            </a:pPr>
            <a:r>
              <a:rPr lang="en-US" sz="2000">
                <a:solidFill>
                  <a:srgbClr val="231076"/>
                </a:solidFill>
                <a:latin typeface="TT Chocolates Bold"/>
              </a:rPr>
              <a:t>#SNEAKER STORE</a:t>
            </a:r>
          </a:p>
        </p:txBody>
      </p:sp>
      <p:sp>
        <p:nvSpPr>
          <p:cNvPr name="TextBox 23" id="23"/>
          <p:cNvSpPr txBox="true"/>
          <p:nvPr/>
        </p:nvSpPr>
        <p:spPr>
          <a:xfrm rot="0">
            <a:off x="1028700" y="3959961"/>
            <a:ext cx="2700716" cy="376047"/>
          </a:xfrm>
          <a:prstGeom prst="rect">
            <a:avLst/>
          </a:prstGeom>
        </p:spPr>
        <p:txBody>
          <a:bodyPr anchor="t" rtlCol="false" tIns="0" lIns="0" bIns="0" rIns="0">
            <a:spAutoFit/>
          </a:bodyPr>
          <a:lstStyle/>
          <a:p>
            <a:pPr>
              <a:lnSpc>
                <a:spcPts val="2574"/>
              </a:lnSpc>
            </a:pPr>
            <a:r>
              <a:rPr lang="en-US" sz="3300" spc="-56">
                <a:solidFill>
                  <a:srgbClr val="231076"/>
                </a:solidFill>
                <a:latin typeface="Helios Bold"/>
              </a:rPr>
              <a:t>MYSQL</a:t>
            </a:r>
          </a:p>
        </p:txBody>
      </p:sp>
      <p:sp>
        <p:nvSpPr>
          <p:cNvPr name="TextBox 24" id="24"/>
          <p:cNvSpPr txBox="true"/>
          <p:nvPr/>
        </p:nvSpPr>
        <p:spPr>
          <a:xfrm rot="0">
            <a:off x="1036640" y="4421733"/>
            <a:ext cx="5668048" cy="2603500"/>
          </a:xfrm>
          <a:prstGeom prst="rect">
            <a:avLst/>
          </a:prstGeom>
        </p:spPr>
        <p:txBody>
          <a:bodyPr anchor="t" rtlCol="false" tIns="0" lIns="0" bIns="0" rIns="0">
            <a:spAutoFit/>
          </a:bodyPr>
          <a:lstStyle/>
          <a:p>
            <a:pPr algn="just">
              <a:lnSpc>
                <a:spcPts val="3499"/>
              </a:lnSpc>
            </a:pPr>
            <a:r>
              <a:rPr lang="en-US" sz="2499">
                <a:solidFill>
                  <a:srgbClr val="000000"/>
                </a:solidFill>
                <a:latin typeface="Inter"/>
              </a:rPr>
              <a:t>MySQL, là hệ quản trị cơ sở dữ liệu mã nguồn mở phổ biến và mạnh mẽ, được ưa chuộng rộng rãi trong quá trình phát triển ứng dụng. Được biết đến với tốc độ cao, tính ổn định và sự dễ sử dụng.</a:t>
            </a:r>
          </a:p>
        </p:txBody>
      </p:sp>
      <p:sp>
        <p:nvSpPr>
          <p:cNvPr name="TextBox 25" id="25"/>
          <p:cNvSpPr txBox="true"/>
          <p:nvPr/>
        </p:nvSpPr>
        <p:spPr>
          <a:xfrm rot="0">
            <a:off x="879184" y="1365139"/>
            <a:ext cx="8136130" cy="547370"/>
          </a:xfrm>
          <a:prstGeom prst="rect">
            <a:avLst/>
          </a:prstGeom>
        </p:spPr>
        <p:txBody>
          <a:bodyPr anchor="t" rtlCol="false" tIns="0" lIns="0" bIns="0" rIns="0">
            <a:spAutoFit/>
          </a:bodyPr>
          <a:lstStyle/>
          <a:p>
            <a:pPr>
              <a:lnSpc>
                <a:spcPts val="4479"/>
              </a:lnSpc>
            </a:pPr>
            <a:r>
              <a:rPr lang="en-US" sz="3199">
                <a:solidFill>
                  <a:srgbClr val="231076"/>
                </a:solidFill>
                <a:latin typeface="Inter"/>
              </a:rPr>
              <a:t>2.1 NGHIÊN CỨU LÝ THUYẾT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DAF5xVE4-5Y</dc:identifier>
  <dcterms:modified xsi:type="dcterms:W3CDTF">2011-08-01T06:04:30Z</dcterms:modified>
  <cp:revision>1</cp:revision>
  <dc:title>Báo cáo</dc:title>
</cp:coreProperties>
</file>